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
  </p:notesMasterIdLst>
  <p:sldIdLst>
    <p:sldId id="256" r:id="rId3"/>
    <p:sldId id="257" r:id="rId4"/>
    <p:sldId id="282" r:id="rId6"/>
    <p:sldId id="284" r:id="rId7"/>
    <p:sldId id="259" r:id="rId8"/>
    <p:sldId id="262" r:id="rId9"/>
    <p:sldId id="261" r:id="rId10"/>
    <p:sldId id="264" r:id="rId11"/>
    <p:sldId id="265" r:id="rId12"/>
    <p:sldId id="266" r:id="rId13"/>
    <p:sldId id="267" r:id="rId14"/>
    <p:sldId id="269" r:id="rId15"/>
    <p:sldId id="275" r:id="rId16"/>
    <p:sldId id="270" r:id="rId17"/>
    <p:sldId id="263" r:id="rId18"/>
    <p:sldId id="272" r:id="rId19"/>
    <p:sldId id="329" r:id="rId20"/>
    <p:sldId id="274" r:id="rId21"/>
    <p:sldId id="273" r:id="rId22"/>
    <p:sldId id="278" r:id="rId23"/>
    <p:sldId id="281" r:id="rId24"/>
    <p:sldId id="279" r:id="rId25"/>
    <p:sldId id="276" r:id="rId26"/>
    <p:sldId id="308" r:id="rId27"/>
    <p:sldId id="280" r:id="rId28"/>
    <p:sldId id="307" r:id="rId29"/>
    <p:sldId id="285" r:id="rId30"/>
    <p:sldId id="286" r:id="rId31"/>
    <p:sldId id="309" r:id="rId32"/>
    <p:sldId id="311" r:id="rId33"/>
    <p:sldId id="317" r:id="rId34"/>
    <p:sldId id="310" r:id="rId35"/>
    <p:sldId id="324" r:id="rId36"/>
    <p:sldId id="318" r:id="rId37"/>
    <p:sldId id="319" r:id="rId38"/>
    <p:sldId id="320" r:id="rId39"/>
    <p:sldId id="306" r:id="rId40"/>
  </p:sldIdLst>
  <p:sldSz cx="12192000" cy="6858000"/>
  <p:notesSz cx="6858000" cy="9144000"/>
  <p:custDataLst>
    <p:tags r:id="rId44"/>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95" userDrawn="1">
          <p15:clr>
            <a:srgbClr val="A4A3A4"/>
          </p15:clr>
        </p15:guide>
        <p15:guide id="2" pos="391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DCDCDC"/>
    <a:srgbClr val="F0F0F0"/>
    <a:srgbClr val="E6E6E6"/>
    <a:srgbClr val="C8C8C8"/>
    <a:srgbClr val="FAFAFA"/>
    <a:srgbClr val="BEBE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78" autoAdjust="0"/>
    <p:restoredTop sz="94660"/>
  </p:normalViewPr>
  <p:slideViewPr>
    <p:cSldViewPr snapToGrid="0" showGuides="1">
      <p:cViewPr varScale="1">
        <p:scale>
          <a:sx n="99" d="100"/>
          <a:sy n="99" d="100"/>
        </p:scale>
        <p:origin x="84" y="582"/>
      </p:cViewPr>
      <p:guideLst>
        <p:guide orient="horz" pos="2195"/>
        <p:guide pos="3910"/>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notesMaster" Target="notesMasters/notesMaster1.xml"/><Relationship Id="rId44" Type="http://schemas.openxmlformats.org/officeDocument/2006/relationships/tags" Target="tags/tag102.xml"/><Relationship Id="rId43" Type="http://schemas.openxmlformats.org/officeDocument/2006/relationships/tableStyles" Target="tableStyles.xml"/><Relationship Id="rId42" Type="http://schemas.openxmlformats.org/officeDocument/2006/relationships/viewProps" Target="viewProps.xml"/><Relationship Id="rId41" Type="http://schemas.openxmlformats.org/officeDocument/2006/relationships/presProps" Target="presProps.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光在穿行过程中会出现吸收和散射的现象。</a:t>
            </a:r>
            <a:endParaRPr lang="zh-CN" altLang="en-US"/>
          </a:p>
          <a:p>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有趣的是，</a:t>
            </a:r>
            <a:r>
              <a:rPr lang="en-US" altLang="zh-CN"/>
              <a:t>HbO</a:t>
            </a:r>
            <a:r>
              <a:rPr lang="zh-CN" altLang="en-US"/>
              <a:t>和</a:t>
            </a:r>
            <a:r>
              <a:rPr lang="en-US" altLang="zh-CN"/>
              <a:t>HbR</a:t>
            </a:r>
            <a:r>
              <a:rPr lang="zh-CN" altLang="en-US"/>
              <a:t>对光的吸收系数是具有差异的，结合生物学原理中提到的两者浓度变化，可以理解到我们能够利用他们的吸收系数差异来分别计算两者的浓度变化。</a:t>
            </a:r>
            <a:endParaRPr lang="zh-CN" altLang="en-US"/>
          </a:p>
          <a:p>
            <a:endParaRPr lang="zh-CN" altLang="en-US"/>
          </a:p>
          <a:p>
            <a:r>
              <a:rPr lang="zh-CN" altLang="en-US"/>
              <a:t>那么怎么计算呢</a:t>
            </a:r>
            <a:r>
              <a:rPr lang="en-US" altLang="zh-CN"/>
              <a:t>?</a:t>
            </a:r>
            <a:r>
              <a:rPr lang="zh-CN" altLang="en-US"/>
              <a:t>就得看</a:t>
            </a:r>
            <a:r>
              <a:rPr lang="en-US" altLang="zh-CN"/>
              <a:t>fNIRS</a:t>
            </a:r>
            <a:r>
              <a:rPr lang="zh-CN" altLang="en-US"/>
              <a:t>的物理学原理。</a:t>
            </a:r>
            <a:endParaRPr lang="zh-CN" altLang="en-US"/>
          </a:p>
          <a:p>
            <a:endParaRPr lang="zh-CN" altLang="en-US"/>
          </a:p>
          <a:p>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zh-CN"/>
              <a:t>fNIRS</a:t>
            </a:r>
            <a:r>
              <a:rPr lang="zh-CN" altLang="en-US"/>
              <a:t>物理学成像原理中的核心定律便是比尔朗伯定律。</a:t>
            </a:r>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比尔朗伯定律中并没有考虑到散射的问题，在散射过程中会出现穿行路径增强的情况</a:t>
            </a:r>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以上三大定律基于连续波系统。除了这一系统，还有频域系统和时域系统。</a:t>
            </a:r>
            <a:endParaRPr lang="zh-CN" altLang="en-US"/>
          </a:p>
          <a:p>
            <a:endParaRPr lang="zh-CN" altLang="en-US"/>
          </a:p>
          <a:p>
            <a:r>
              <a:rPr lang="zh-CN" altLang="en-US"/>
              <a:t>频域系统是发射一定频率的光，对比出光和入光的增幅和相位变化来确定血红蛋白变化。</a:t>
            </a:r>
            <a:endParaRPr lang="zh-CN" altLang="en-US"/>
          </a:p>
          <a:p>
            <a:r>
              <a:rPr lang="zh-CN" altLang="en-US"/>
              <a:t>时域系统则是发射皮秒脉冲光，对比出射光和入射光的强度和时间差确定血红蛋白变化。</a:t>
            </a:r>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en-US" altLang="zh-CN"/>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由于</a:t>
            </a:r>
            <a:r>
              <a:rPr lang="en-US" altLang="zh-CN"/>
              <a:t>source</a:t>
            </a:r>
            <a:r>
              <a:rPr lang="zh-CN" altLang="en-US"/>
              <a:t>和</a:t>
            </a:r>
            <a:r>
              <a:rPr lang="en-US" altLang="zh-CN"/>
              <a:t>detector</a:t>
            </a:r>
            <a:r>
              <a:rPr lang="zh-CN" altLang="en-US"/>
              <a:t>之间光强差异较大，检测光信号较弱，所以需要增强。</a:t>
            </a:r>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zh-CN"/>
              <a:t>fNIRS</a:t>
            </a:r>
            <a:r>
              <a:rPr lang="zh-CN" altLang="en-US"/>
              <a:t>的探头排布多样，除了常规矩形的排布、还有菱形和点阵排布等。</a:t>
            </a:r>
            <a:endParaRPr lang="zh-CN" altLang="en-US"/>
          </a:p>
          <a:p>
            <a:endParaRPr lang="zh-CN" altLang="en-US"/>
          </a:p>
          <a:p>
            <a:r>
              <a:rPr lang="zh-CN" altLang="en-US"/>
              <a:t>通道和探头，通道一般定位在两个相邻探头的中央位置。</a:t>
            </a:r>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上述各类实验设计均设计到</a:t>
            </a:r>
            <a:r>
              <a:rPr lang="en-US" altLang="zh-CN"/>
              <a:t>fNIRS</a:t>
            </a:r>
            <a:r>
              <a:rPr lang="zh-CN" altLang="en-US"/>
              <a:t>的任务态扫描，在实操过程中静息态扫描同样有着非常重要的内容。</a:t>
            </a:r>
            <a:endParaRPr lang="zh-CN" altLang="en-US"/>
          </a:p>
          <a:p>
            <a:endParaRPr lang="zh-CN" altLang="en-US"/>
          </a:p>
          <a:p>
            <a:r>
              <a:rPr lang="zh-CN" altLang="en-US"/>
              <a:t>相比于</a:t>
            </a:r>
            <a:r>
              <a:rPr lang="en-US" altLang="zh-CN"/>
              <a:t>fmri</a:t>
            </a:r>
            <a:r>
              <a:rPr lang="zh-CN" altLang="en-US"/>
              <a:t>，fnirs的时间分辨率较好，能够很好的避免fmri因低采样率而产生的心跳等高频噪声对低频自发神经活动的混叠。</a:t>
            </a:r>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举例说明</a:t>
            </a:r>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从定义中了解核心概念，然后了解这些概念的真正意义。</a:t>
            </a:r>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之后内容所展示成像原理，均基于连续波系统</a:t>
            </a:r>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zh-CN"/>
              <a:t>fNIRS</a:t>
            </a:r>
            <a:r>
              <a:rPr lang="zh-CN" altLang="en-US"/>
              <a:t>的生理学原理为神经血管耦合机制，该机制使得人们通过测量血流变化来测量神经活动。</a:t>
            </a:r>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神经血管耦合机制需要了解的两类特性：时间特性与空间特性。</a:t>
            </a:r>
            <a:endParaRPr lang="zh-CN" altLang="en-US"/>
          </a:p>
          <a:p>
            <a:endParaRPr lang="zh-CN" altLang="en-US"/>
          </a:p>
          <a:p>
            <a:r>
              <a:rPr lang="en-US" altLang="zh-CN"/>
              <a:t>CBF</a:t>
            </a:r>
            <a:r>
              <a:rPr lang="zh-CN" altLang="en-US"/>
              <a:t>增加，此时含氧血红蛋白浓度增加、脱氧蛋白浓度降低。</a:t>
            </a:r>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生物学原理提供了测量神经活动的可能性。注意这里是间接测量。这里的生物学原理和</a:t>
            </a:r>
            <a:r>
              <a:rPr lang="en-US" altLang="zh-CN"/>
              <a:t>fMRI</a:t>
            </a:r>
            <a:r>
              <a:rPr lang="zh-CN" altLang="en-US"/>
              <a:t>相同。</a:t>
            </a:r>
            <a:endParaRPr lang="zh-CN" altLang="en-US"/>
          </a:p>
          <a:p>
            <a:endParaRPr lang="zh-CN" altLang="en-US"/>
          </a:p>
          <a:p>
            <a:r>
              <a:rPr lang="zh-CN" altLang="en-US"/>
              <a:t>右手边的图片是血氧动力学响应函数，它能反应脱氧血红蛋白浓度变化。</a:t>
            </a:r>
            <a:endParaRPr lang="zh-CN" altLang="en-US"/>
          </a:p>
          <a:p>
            <a:r>
              <a:rPr lang="zh-CN" altLang="en-US"/>
              <a:t>左手边的图片表示</a:t>
            </a:r>
            <a:r>
              <a:rPr lang="en-US" altLang="zh-CN"/>
              <a:t>HbO</a:t>
            </a:r>
            <a:r>
              <a:rPr lang="zh-CN" altLang="en-US"/>
              <a:t>和</a:t>
            </a:r>
            <a:r>
              <a:rPr lang="en-US" altLang="zh-CN"/>
              <a:t>HbR</a:t>
            </a:r>
            <a:r>
              <a:rPr lang="zh-CN" altLang="en-US"/>
              <a:t>给予刺激后浓度变化。</a:t>
            </a:r>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光的可穿透性提供了成像的前提条件。在穿透过程中，光子与组织中各成分发生反应。</a:t>
            </a:r>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5" Type="http://schemas.openxmlformats.org/officeDocument/2006/relationships/tags" Target="../tags/tag51.xml"/><Relationship Id="rId4" Type="http://schemas.openxmlformats.org/officeDocument/2006/relationships/tags" Target="../tags/tag50.xml"/><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6" Type="http://schemas.openxmlformats.org/officeDocument/2006/relationships/tags" Target="../tags/tag56.xml"/><Relationship Id="rId5" Type="http://schemas.openxmlformats.org/officeDocument/2006/relationships/tags" Target="../tags/tag55.xml"/><Relationship Id="rId4" Type="http://schemas.openxmlformats.org/officeDocument/2006/relationships/tags" Target="../tags/tag54.xml"/><Relationship Id="rId3" Type="http://schemas.openxmlformats.org/officeDocument/2006/relationships/tags" Target="../tags/tag53.xml"/><Relationship Id="rId2" Type="http://schemas.openxmlformats.org/officeDocument/2006/relationships/tags" Target="../tags/tag52.xm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6" Type="http://schemas.openxmlformats.org/officeDocument/2006/relationships/tags" Target="../tags/tag10.xml"/><Relationship Id="rId5" Type="http://schemas.openxmlformats.org/officeDocument/2006/relationships/tags" Target="../tags/tag9.xml"/><Relationship Id="rId4" Type="http://schemas.openxmlformats.org/officeDocument/2006/relationships/tags" Target="../tags/tag8.xml"/><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6" Type="http://schemas.openxmlformats.org/officeDocument/2006/relationships/tags" Target="../tags/tag15.xml"/><Relationship Id="rId5" Type="http://schemas.openxmlformats.org/officeDocument/2006/relationships/tags" Target="../tags/tag14.xml"/><Relationship Id="rId4" Type="http://schemas.openxmlformats.org/officeDocument/2006/relationships/tags" Target="../tags/tag13.xml"/><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7" Type="http://schemas.openxmlformats.org/officeDocument/2006/relationships/tags" Target="../tags/tag21.xml"/><Relationship Id="rId6" Type="http://schemas.openxmlformats.org/officeDocument/2006/relationships/tags" Target="../tags/tag20.xml"/><Relationship Id="rId5" Type="http://schemas.openxmlformats.org/officeDocument/2006/relationships/tags" Target="../tags/tag19.xml"/><Relationship Id="rId4" Type="http://schemas.openxmlformats.org/officeDocument/2006/relationships/tags" Target="../tags/tag18.xml"/><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9" Type="http://schemas.openxmlformats.org/officeDocument/2006/relationships/tags" Target="../tags/tag29.xml"/><Relationship Id="rId8" Type="http://schemas.openxmlformats.org/officeDocument/2006/relationships/tags" Target="../tags/tag28.xml"/><Relationship Id="rId7" Type="http://schemas.openxmlformats.org/officeDocument/2006/relationships/tags" Target="../tags/tag27.xml"/><Relationship Id="rId6" Type="http://schemas.openxmlformats.org/officeDocument/2006/relationships/tags" Target="../tags/tag26.xml"/><Relationship Id="rId5" Type="http://schemas.openxmlformats.org/officeDocument/2006/relationships/tags" Target="../tags/tag25.xml"/><Relationship Id="rId4" Type="http://schemas.openxmlformats.org/officeDocument/2006/relationships/tags" Target="../tags/tag24.xml"/><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5" Type="http://schemas.openxmlformats.org/officeDocument/2006/relationships/tags" Target="../tags/tag33.xml"/><Relationship Id="rId4" Type="http://schemas.openxmlformats.org/officeDocument/2006/relationships/tags" Target="../tags/tag32.xml"/><Relationship Id="rId3" Type="http://schemas.openxmlformats.org/officeDocument/2006/relationships/tags" Target="../tags/tag31.xml"/><Relationship Id="rId2" Type="http://schemas.openxmlformats.org/officeDocument/2006/relationships/tags" Target="../tags/tag30.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tags" Target="../tags/tag36.xml"/><Relationship Id="rId3" Type="http://schemas.openxmlformats.org/officeDocument/2006/relationships/tags" Target="../tags/tag35.xml"/><Relationship Id="rId2" Type="http://schemas.openxmlformats.org/officeDocument/2006/relationships/tags" Target="../tags/tag34.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7" Type="http://schemas.openxmlformats.org/officeDocument/2006/relationships/tags" Target="../tags/tag42.xml"/><Relationship Id="rId6" Type="http://schemas.openxmlformats.org/officeDocument/2006/relationships/tags" Target="../tags/tag41.xml"/><Relationship Id="rId5" Type="http://schemas.openxmlformats.org/officeDocument/2006/relationships/tags" Target="../tags/tag40.xml"/><Relationship Id="rId4" Type="http://schemas.openxmlformats.org/officeDocument/2006/relationships/tags" Target="../tags/tag39.xml"/><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6" Type="http://schemas.openxmlformats.org/officeDocument/2006/relationships/tags" Target="../tags/tag47.xml"/><Relationship Id="rId5" Type="http://schemas.openxmlformats.org/officeDocument/2006/relationships/tags" Target="../tags/tag46.xml"/><Relationship Id="rId4" Type="http://schemas.openxmlformats.org/officeDocument/2006/relationships/tags" Target="../tags/tag45.xml"/><Relationship Id="rId3" Type="http://schemas.openxmlformats.org/officeDocument/2006/relationships/tags" Target="../tags/tag44.xml"/><Relationship Id="rId2" Type="http://schemas.openxmlformats.org/officeDocument/2006/relationships/tags" Target="../tags/tag43.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custDataLst>
              <p:tags r:id="rId2"/>
            </p:custDataLst>
          </p:nvPr>
        </p:nvSpPr>
        <p:spPr>
          <a:xfrm>
            <a:off x="1198800" y="914400"/>
            <a:ext cx="9799200" cy="2570400"/>
          </a:xfrm>
        </p:spPr>
        <p:txBody>
          <a:bodyPr lIns="90000" tIns="46800" rIns="90000" bIns="46800" anchor="b" anchorCtr="0">
            <a:normAutofit/>
          </a:bodyPr>
          <a:lstStyle>
            <a:lvl1pPr algn="ctr">
              <a:defRPr sz="6000"/>
            </a:lvl1pPr>
          </a:lstStyle>
          <a:p>
            <a:r>
              <a:rPr lang="zh-CN" altLang="en-US" dirty="0"/>
              <a:t>单击此处编辑母版标题样式</a:t>
            </a:r>
            <a:endParaRPr lang="zh-CN" altLang="en-US" dirty="0"/>
          </a:p>
        </p:txBody>
      </p:sp>
      <p:sp>
        <p:nvSpPr>
          <p:cNvPr id="3" name="副标题 2"/>
          <p:cNvSpPr>
            <a:spLocks noGrp="1"/>
          </p:cNvSpPr>
          <p:nvPr>
            <p:ph type="subTitle" idx="1"/>
            <p:custDataLst>
              <p:tags r:id="rId3"/>
            </p:custDataLst>
          </p:nvPr>
        </p:nvSpPr>
        <p:spPr>
          <a:xfrm>
            <a:off x="1198800" y="3560400"/>
            <a:ext cx="9799200" cy="1472400"/>
          </a:xfrm>
        </p:spPr>
        <p:txBody>
          <a:bodyPr lIns="90000" tIns="46800" rIns="90000" bIns="46800">
            <a:normAutofit/>
          </a:bodyPr>
          <a:lstStyle>
            <a:lvl1pPr marL="0" indent="0" algn="ctr">
              <a:lnSpc>
                <a:spcPct val="110000"/>
              </a:lnSpc>
              <a:buNone/>
              <a:defRPr sz="2400" spc="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zh-CN" altLang="en-US" dirty="0"/>
          </a:p>
        </p:txBody>
      </p:sp>
      <p:sp>
        <p:nvSpPr>
          <p:cNvPr id="16" name="日期占位符 15"/>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5"/>
            </p:custDataLst>
          </p:nvPr>
        </p:nvSpPr>
        <p:spPr/>
        <p:txBody>
          <a:bodyPr/>
          <a:lstStyle/>
          <a:p>
            <a:endParaRPr lang="zh-CN" altLang="en-US" dirty="0"/>
          </a:p>
        </p:txBody>
      </p:sp>
      <p:sp>
        <p:nvSpPr>
          <p:cNvPr id="18" name="灯片编号占位符 17"/>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608400" y="774000"/>
            <a:ext cx="10972800" cy="5482800"/>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2" name="标题 1"/>
          <p:cNvSpPr>
            <a:spLocks noGrp="1"/>
          </p:cNvSpPr>
          <p:nvPr>
            <p:ph type="title" hasCustomPrompt="1"/>
            <p:custDataLst>
              <p:tags r:id="rId5"/>
            </p:custDataLst>
          </p:nvPr>
        </p:nvSpPr>
        <p:spPr>
          <a:xfrm>
            <a:off x="1198800" y="2484000"/>
            <a:ext cx="9799200" cy="1018800"/>
          </a:xfrm>
        </p:spPr>
        <p:txBody>
          <a:bodyPr vert="horz" lIns="90000" tIns="46800" rIns="90000" bIns="46800" rtlCol="0" anchor="t" anchorCtr="0">
            <a:normAutofit/>
          </a:bodyPr>
          <a:lstStyle>
            <a:lvl1pPr algn="ctr">
              <a:defRPr sz="6000"/>
            </a:lvl1pPr>
          </a:lstStyle>
          <a:p>
            <a:pPr lvl="0"/>
            <a:r>
              <a:rPr lang="zh-CN" altLang="en-US" smtClean="0"/>
              <a:t>单击此处编辑标题</a:t>
            </a:r>
            <a:endParaRPr lang="zh-CN" altLang="en-US"/>
          </a:p>
        </p:txBody>
      </p:sp>
      <p:sp>
        <p:nvSpPr>
          <p:cNvPr id="7" name="文本占位符 6"/>
          <p:cNvSpPr>
            <a:spLocks noGrp="1"/>
          </p:cNvSpPr>
          <p:nvPr>
            <p:ph type="body" sz="quarter" idx="13"/>
            <p:custDataLst>
              <p:tags r:id="rId6"/>
            </p:custDataLst>
          </p:nvPr>
        </p:nvSpPr>
        <p:spPr>
          <a:xfrm>
            <a:off x="1198800" y="3560400"/>
            <a:ext cx="9799200" cy="471600"/>
          </a:xfrm>
        </p:spPr>
        <p:txBody>
          <a:bodyPr lIns="90000" tIns="46800" rIns="90000" bIns="46800">
            <a:normAutofit/>
          </a:bodyPr>
          <a:lstStyle>
            <a:lvl1pPr algn="ctr">
              <a:lnSpc>
                <a:spcPct val="110000"/>
              </a:lnSpc>
              <a:buNone/>
              <a:defRPr sz="2400" spc="200"/>
            </a:lvl1pPr>
          </a:lstStyle>
          <a:p>
            <a:pPr lvl="0"/>
            <a:r>
              <a:rPr lang="zh-CN" altLang="en-US" dirty="0"/>
              <a:t>单击此处编辑母版文本样式</a:t>
            </a:r>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内容占位符 2"/>
          <p:cNvSpPr>
            <a:spLocks noGrp="1"/>
          </p:cNvSpPr>
          <p:nvPr>
            <p:ph idx="1"/>
            <p:custDataLst>
              <p:tags r:id="rId3"/>
            </p:custDataLst>
          </p:nvPr>
        </p:nvSpPr>
        <p:spPr>
          <a:xfrm>
            <a:off x="608400" y="1490400"/>
            <a:ext cx="10969200" cy="4759200"/>
          </a:xfrm>
        </p:spPr>
        <p:txBody>
          <a:bodyPr vert="horz" lIns="90000" tIns="46800" rIns="90000" bIns="4680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1990800" y="3848400"/>
            <a:ext cx="7768800" cy="766800"/>
          </a:xfrm>
        </p:spPr>
        <p:txBody>
          <a:bodyPr lIns="90000" tIns="46800" rIns="90000" bIns="46800" anchor="b" anchorCtr="0">
            <a:normAutofit/>
          </a:bodyPr>
          <a:lstStyle>
            <a:lvl1pPr>
              <a:defRPr sz="4400"/>
            </a:lvl1pPr>
          </a:lstStyle>
          <a:p>
            <a:r>
              <a:rPr lang="zh-CN" altLang="en-US" dirty="0"/>
              <a:t>单击此处编辑标题</a:t>
            </a:r>
            <a:endParaRPr lang="zh-CN" altLang="en-US" dirty="0"/>
          </a:p>
        </p:txBody>
      </p:sp>
      <p:sp>
        <p:nvSpPr>
          <p:cNvPr id="3" name="文本占位符 2"/>
          <p:cNvSpPr>
            <a:spLocks noGrp="1"/>
          </p:cNvSpPr>
          <p:nvPr>
            <p:ph type="body" idx="1" hasCustomPrompt="1"/>
            <p:custDataLst>
              <p:tags r:id="rId3"/>
            </p:custDataLst>
          </p:nvPr>
        </p:nvSpPr>
        <p:spPr>
          <a:xfrm>
            <a:off x="1990800" y="4615200"/>
            <a:ext cx="7768800" cy="867600"/>
          </a:xfrm>
        </p:spPr>
        <p:txBody>
          <a:bodyPr lIns="90000" tIns="46800" rIns="90000" bIns="46800">
            <a:normAutofit/>
          </a:bodyPr>
          <a:lstStyle>
            <a:lvl1pPr marL="0" indent="0">
              <a:buNone/>
              <a:defRPr sz="1800">
                <a:solidFill>
                  <a:schemeClr val="tx1">
                    <a:lumMod val="65000"/>
                    <a:lumOff val="35000"/>
                  </a:schemeClr>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内容占位符 2"/>
          <p:cNvSpPr>
            <a:spLocks noGrp="1"/>
          </p:cNvSpPr>
          <p:nvPr>
            <p:ph sz="half" idx="1"/>
            <p:custDataLst>
              <p:tags r:id="rId3"/>
            </p:custDataLst>
          </p:nvPr>
        </p:nvSpPr>
        <p:spPr>
          <a:xfrm>
            <a:off x="608400" y="1501200"/>
            <a:ext cx="5176800" cy="4748400"/>
          </a:xfrm>
        </p:spPr>
        <p:txBody>
          <a:bodyPr vert="horz" lIns="90000" tIns="46800" rIns="90000" bIns="4680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custDataLst>
              <p:tags r:id="rId4"/>
            </p:custDataLst>
          </p:nvPr>
        </p:nvSpPr>
        <p:spPr>
          <a:xfrm>
            <a:off x="6411600" y="1501200"/>
            <a:ext cx="5176800" cy="4748400"/>
          </a:xfrm>
        </p:spPr>
        <p:txBody>
          <a:bodyPr lIns="90000" tIns="46800" rIns="90000" bIns="4680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文本占位符 2"/>
          <p:cNvSpPr>
            <a:spLocks noGrp="1"/>
          </p:cNvSpPr>
          <p:nvPr>
            <p:ph type="body" idx="1" hasCustomPrompt="1"/>
            <p:custDataLst>
              <p:tags r:id="rId3"/>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08400" y="1854000"/>
            <a:ext cx="5342400" cy="4395600"/>
          </a:xfrm>
        </p:spPr>
        <p:txBody>
          <a:bodyPr vert="horz" lIns="101600" tIns="0" rIns="82550" bIns="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hasCustomPrompt="1"/>
            <p:custDataLst>
              <p:tags r:id="rId5"/>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单击此处编辑文本</a:t>
            </a:r>
            <a:endParaRPr lang="zh-CN" altLang="en-US"/>
          </a:p>
        </p:txBody>
      </p:sp>
      <p:sp>
        <p:nvSpPr>
          <p:cNvPr id="6" name="内容占位符 5"/>
          <p:cNvSpPr>
            <a:spLocks noGrp="1"/>
          </p:cNvSpPr>
          <p:nvPr>
            <p:ph sz="quarter" idx="4"/>
            <p:custDataLst>
              <p:tags r:id="rId6"/>
            </p:custDataLst>
          </p:nvPr>
        </p:nvSpPr>
        <p:spPr>
          <a:xfrm>
            <a:off x="6235750" y="1854000"/>
            <a:ext cx="5342400" cy="4395600"/>
          </a:xfrm>
        </p:spPr>
        <p:txBody>
          <a:bodyPr vert="horz" lIns="101600" tIns="0" rIns="82550" bIns="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2"/>
            </p:custDataLst>
          </p:nvPr>
        </p:nvSpPr>
        <p:spPr>
          <a:xfrm>
            <a:off x="608400" y="1555200"/>
            <a:ext cx="5233077" cy="4608000"/>
          </a:xfrm>
        </p:spPr>
        <p:txBody>
          <a:bodyPr vert="horz" lIns="90000" tIns="46800" rIns="90000" bIns="46800" rtlCol="0">
            <a:normAutofit/>
          </a:bodyPr>
          <a:lstStyle>
            <a:lvl1pPr>
              <a:buNone/>
              <a:defRPr sz="1600"/>
            </a:lvl1pPr>
          </a:lstStyle>
          <a:p>
            <a:pPr lvl="0"/>
            <a:endParaRPr lang="zh-CN" altLang="en-US"/>
          </a:p>
        </p:txBody>
      </p:sp>
      <p:sp>
        <p:nvSpPr>
          <p:cNvPr id="4" name="文本占位符 3"/>
          <p:cNvSpPr>
            <a:spLocks noGrp="1"/>
          </p:cNvSpPr>
          <p:nvPr>
            <p:ph type="body" sz="half" idx="2"/>
            <p:custDataLst>
              <p:tags r:id="rId3"/>
            </p:custDataLst>
          </p:nvPr>
        </p:nvSpPr>
        <p:spPr>
          <a:xfrm>
            <a:off x="6350400" y="1555200"/>
            <a:ext cx="5227200" cy="4608000"/>
          </a:xfrm>
        </p:spPr>
        <p:txBody>
          <a:bodyPr vert="horz" lIns="90000" tIns="46800" rIns="90000" bIns="46800" rtlCol="0">
            <a:normAutofit/>
          </a:bodyPr>
          <a:lstStyle>
            <a:lvl1pPr>
              <a:buNone/>
              <a:defRPr sz="1600"/>
            </a:lvl1pPr>
          </a:lstStyle>
          <a:p>
            <a:pPr lvl="0"/>
            <a:r>
              <a:rPr lang="zh-CN" altLang="en-US" smtClean="0"/>
              <a:t>单击此处编辑母版文本样式</a:t>
            </a:r>
            <a:endParaRPr lang="zh-CN" altLang="en-US"/>
          </a:p>
        </p:txBody>
      </p:sp>
      <p:sp>
        <p:nvSpPr>
          <p:cNvPr id="5" name="日期占位符 4"/>
          <p:cNvSpPr>
            <a:spLocks noGrp="1"/>
          </p:cNvSpPr>
          <p:nvPr>
            <p:ph type="dt" sz="half" idx="10"/>
            <p:custDataLst>
              <p:tags r:id="rId4"/>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5"/>
            </p:custDataLst>
          </p:nvPr>
        </p:nvSpPr>
        <p:spPr/>
        <p:txBody>
          <a:bodyPr/>
          <a:lstStyle/>
          <a:p>
            <a:endParaRPr lang="zh-CN" altLang="en-US" dirty="0"/>
          </a:p>
        </p:txBody>
      </p:sp>
      <p:sp>
        <p:nvSpPr>
          <p:cNvPr id="7" name="灯片编号占位符 6"/>
          <p:cNvSpPr>
            <a:spLocks noGrp="1"/>
          </p:cNvSpPr>
          <p:nvPr>
            <p:ph type="sldNum" sz="quarter" idx="12"/>
            <p:custDataLst>
              <p:tags r:id="rId6"/>
            </p:custDataLst>
          </p:nvPr>
        </p:nvSpPr>
        <p:spPr/>
        <p:txBody>
          <a:bodyPr/>
          <a:lstStyle/>
          <a:p>
            <a:fld id="{FABC47A4-756D-490B-A52F-7D9E2C9FC05F}" type="slidenum">
              <a:rPr lang="zh-CN" altLang="en-US" smtClean="0"/>
            </a:fld>
            <a:endParaRPr lang="zh-CN" altLang="en-US"/>
          </a:p>
        </p:txBody>
      </p:sp>
      <p:sp>
        <p:nvSpPr>
          <p:cNvPr id="9" name="标题 8"/>
          <p:cNvSpPr>
            <a:spLocks noGrp="1"/>
          </p:cNvSpPr>
          <p:nvPr>
            <p:ph type="title"/>
            <p:custDataLst>
              <p:tags r:id="rId7"/>
            </p:custDataLst>
          </p:nvPr>
        </p:nvSpPr>
        <p:spPr/>
        <p:txBody>
          <a:bodyPr/>
          <a:p>
            <a:r>
              <a:rPr lang="zh-CN" altLang="en-US"/>
              <a:t>单击此处编辑母版标题样式</a:t>
            </a:r>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2"/>
            </p:custDataLst>
          </p:nvPr>
        </p:nvSpPr>
        <p:spPr>
          <a:xfrm>
            <a:off x="10234800" y="914400"/>
            <a:ext cx="1044000" cy="5029200"/>
          </a:xfrm>
        </p:spPr>
        <p:txBody>
          <a:bodyPr vert="eaVert" lIns="90000" tIns="46800" rIns="90000" bIns="46800" rtlCol="0" anchor="ctr" anchorCtr="0">
            <a:normAutofit/>
          </a:bodyPr>
          <a:lstStyle>
            <a:lvl1pPr>
              <a:buNone/>
              <a:defRPr sz="2800"/>
            </a:lvl1pPr>
          </a:lstStyle>
          <a:p>
            <a:pPr lvl="0"/>
            <a:r>
              <a:rPr lang="zh-CN" altLang="en-US" smtClean="0"/>
              <a:t>单击此处编辑标题</a:t>
            </a:r>
            <a:endParaRPr lang="zh-CN" altLang="en-US"/>
          </a:p>
        </p:txBody>
      </p:sp>
      <p:sp>
        <p:nvSpPr>
          <p:cNvPr id="3" name="竖排文字占位符 2"/>
          <p:cNvSpPr>
            <a:spLocks noGrp="1"/>
          </p:cNvSpPr>
          <p:nvPr>
            <p:ph type="body" orient="vert" idx="1"/>
            <p:custDataLst>
              <p:tags r:id="rId3"/>
            </p:custDataLst>
          </p:nvPr>
        </p:nvSpPr>
        <p:spPr>
          <a:xfrm>
            <a:off x="914400" y="914400"/>
            <a:ext cx="9169200" cy="5029200"/>
          </a:xfrm>
        </p:spPr>
        <p:txBody>
          <a:bodyPr vert="eaVert" lIns="46800" tIns="46800" rIns="46800" bIns="46800"/>
          <a:lstStyle>
            <a:lvl1pPr marL="228600" indent="-228600">
              <a:spcAft>
                <a:spcPts val="1000"/>
              </a:spcAft>
              <a:defRPr spc="300"/>
            </a:lvl1pPr>
            <a:lvl2pPr marL="685800" indent="-228600">
              <a:defRPr spc="300"/>
            </a:lvl2pPr>
            <a:lvl3pPr marL="1143000" indent="-228600">
              <a:defRPr spc="300"/>
            </a:lvl3pPr>
            <a:lvl4pPr marL="1600200" indent="-228600">
              <a:defRPr spc="300"/>
            </a:lvl4pPr>
            <a:lvl5pPr marL="2057400" indent="-228600">
              <a:defRPr spc="300"/>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8" Type="http://schemas.openxmlformats.org/officeDocument/2006/relationships/theme" Target="../theme/theme1.xml"/><Relationship Id="rId17" Type="http://schemas.openxmlformats.org/officeDocument/2006/relationships/tags" Target="../tags/tag62.xml"/><Relationship Id="rId16" Type="http://schemas.openxmlformats.org/officeDocument/2006/relationships/tags" Target="../tags/tag61.xml"/><Relationship Id="rId15" Type="http://schemas.openxmlformats.org/officeDocument/2006/relationships/tags" Target="../tags/tag60.xml"/><Relationship Id="rId14" Type="http://schemas.openxmlformats.org/officeDocument/2006/relationships/tags" Target="../tags/tag59.xml"/><Relationship Id="rId13" Type="http://schemas.openxmlformats.org/officeDocument/2006/relationships/tags" Target="../tags/tag58.xml"/><Relationship Id="rId12" Type="http://schemas.openxmlformats.org/officeDocument/2006/relationships/tags" Target="../tags/tag57.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custDataLst>
              <p:tags r:id="rId12"/>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3"/>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14"/>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15"/>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16"/>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defRPr>
            </a:lvl1pPr>
          </a:lstStyle>
          <a:p>
            <a:fld id="{49AE70B2-8BF9-45C0-BB95-33D1B9D3A854}" type="slidenum">
              <a:rPr lang="zh-CN" altLang="en-US" smtClean="0"/>
            </a:fld>
            <a:endParaRPr lang="zh-CN" altLang="en-US" dirty="0"/>
          </a:p>
        </p:txBody>
      </p:sp>
    </p:spTree>
    <p:custDataLst>
      <p:tags r:id="rId17"/>
    </p:custData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tags" Target="../tags/tag65.xml"/><Relationship Id="rId2" Type="http://schemas.openxmlformats.org/officeDocument/2006/relationships/tags" Target="../tags/tag64.xml"/><Relationship Id="rId1" Type="http://schemas.openxmlformats.org/officeDocument/2006/relationships/tags" Target="../tags/tag63.xml"/></Relationships>
</file>

<file path=ppt/slides/_rels/slide10.xml.rels><?xml version="1.0" encoding="UTF-8" standalone="yes"?>
<Relationships xmlns="http://schemas.openxmlformats.org/package/2006/relationships"><Relationship Id="rId5" Type="http://schemas.openxmlformats.org/officeDocument/2006/relationships/notesSlide" Target="../notesSlides/notesSlide8.xml"/><Relationship Id="rId4" Type="http://schemas.openxmlformats.org/officeDocument/2006/relationships/slideLayout" Target="../slideLayouts/slideLayout2.xml"/><Relationship Id="rId3" Type="http://schemas.openxmlformats.org/officeDocument/2006/relationships/tags" Target="../tags/tag74.xml"/><Relationship Id="rId2" Type="http://schemas.openxmlformats.org/officeDocument/2006/relationships/image" Target="../media/image7.png"/><Relationship Id="rId1" Type="http://schemas.openxmlformats.org/officeDocument/2006/relationships/image" Target="../media/image6.png"/></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2.xml"/><Relationship Id="rId2" Type="http://schemas.openxmlformats.org/officeDocument/2006/relationships/tags" Target="../tags/tag75.xml"/><Relationship Id="rId1" Type="http://schemas.openxmlformats.org/officeDocument/2006/relationships/image" Target="../media/image8.png"/></Relationships>
</file>

<file path=ppt/slides/_rels/slide12.xml.rels><?xml version="1.0" encoding="UTF-8" standalone="yes"?>
<Relationships xmlns="http://schemas.openxmlformats.org/package/2006/relationships"><Relationship Id="rId7" Type="http://schemas.openxmlformats.org/officeDocument/2006/relationships/notesSlide" Target="../notesSlides/notesSlide10.xml"/><Relationship Id="rId6" Type="http://schemas.openxmlformats.org/officeDocument/2006/relationships/slideLayout" Target="../slideLayouts/slideLayout2.xml"/><Relationship Id="rId5" Type="http://schemas.openxmlformats.org/officeDocument/2006/relationships/tags" Target="../tags/tag76.xml"/><Relationship Id="rId4" Type="http://schemas.openxmlformats.org/officeDocument/2006/relationships/image" Target="../media/image12.png"/><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png"/></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7.xml"/><Relationship Id="rId2" Type="http://schemas.openxmlformats.org/officeDocument/2006/relationships/tags" Target="../tags/tag77.xml"/><Relationship Id="rId1" Type="http://schemas.openxmlformats.org/officeDocument/2006/relationships/image" Target="../media/image13.png"/></Relationships>
</file>

<file path=ppt/slides/_rels/slide14.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2.xml"/><Relationship Id="rId2" Type="http://schemas.openxmlformats.org/officeDocument/2006/relationships/tags" Target="../tags/tag78.xml"/><Relationship Id="rId1" Type="http://schemas.openxmlformats.org/officeDocument/2006/relationships/image" Target="../media/image14.png"/></Relationships>
</file>

<file path=ppt/slides/_rels/slide15.xml.rels><?xml version="1.0" encoding="UTF-8" standalone="yes"?>
<Relationships xmlns="http://schemas.openxmlformats.org/package/2006/relationships"><Relationship Id="rId5" Type="http://schemas.openxmlformats.org/officeDocument/2006/relationships/notesSlide" Target="../notesSlides/notesSlide13.xml"/><Relationship Id="rId4" Type="http://schemas.openxmlformats.org/officeDocument/2006/relationships/slideLayout" Target="../slideLayouts/slideLayout2.xml"/><Relationship Id="rId3" Type="http://schemas.openxmlformats.org/officeDocument/2006/relationships/tags" Target="../tags/tag79.xml"/><Relationship Id="rId2" Type="http://schemas.openxmlformats.org/officeDocument/2006/relationships/image" Target="../media/image16.png"/><Relationship Id="rId1"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tags" Target="../tags/tag80.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81.xml"/><Relationship Id="rId1" Type="http://schemas.openxmlformats.org/officeDocument/2006/relationships/image" Target="../media/image17.png"/></Relationships>
</file>

<file path=ppt/slides/_rels/slide18.xml.rels><?xml version="1.0" encoding="UTF-8" standalone="yes"?>
<Relationships xmlns="http://schemas.openxmlformats.org/package/2006/relationships"><Relationship Id="rId6" Type="http://schemas.openxmlformats.org/officeDocument/2006/relationships/notesSlide" Target="../notesSlides/notesSlide15.xml"/><Relationship Id="rId5" Type="http://schemas.openxmlformats.org/officeDocument/2006/relationships/slideLayout" Target="../slideLayouts/slideLayout2.xml"/><Relationship Id="rId4" Type="http://schemas.openxmlformats.org/officeDocument/2006/relationships/tags" Target="../tags/tag82.xml"/><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image" Target="../media/image18.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tags" Target="../tags/tag83.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tags" Target="../tags/tag66.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tags" Target="../tags/tag84.xml"/></Relationships>
</file>

<file path=ppt/slides/_rels/slide21.xml.rels><?xml version="1.0" encoding="UTF-8" standalone="yes"?>
<Relationships xmlns="http://schemas.openxmlformats.org/package/2006/relationships"><Relationship Id="rId4" Type="http://schemas.openxmlformats.org/officeDocument/2006/relationships/notesSlide" Target="../notesSlides/notesSlide18.xml"/><Relationship Id="rId3" Type="http://schemas.openxmlformats.org/officeDocument/2006/relationships/slideLayout" Target="../slideLayouts/slideLayout7.xml"/><Relationship Id="rId2" Type="http://schemas.openxmlformats.org/officeDocument/2006/relationships/tags" Target="../tags/tag85.xml"/><Relationship Id="rId1" Type="http://schemas.openxmlformats.org/officeDocument/2006/relationships/image" Target="../media/image21.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tags" Target="../tags/tag86.xml"/></Relationships>
</file>

<file path=ppt/slides/_rels/slide23.xml.rels><?xml version="1.0" encoding="UTF-8" standalone="yes"?>
<Relationships xmlns="http://schemas.openxmlformats.org/package/2006/relationships"><Relationship Id="rId4" Type="http://schemas.openxmlformats.org/officeDocument/2006/relationships/notesSlide" Target="../notesSlides/notesSlide20.xml"/><Relationship Id="rId3" Type="http://schemas.openxmlformats.org/officeDocument/2006/relationships/slideLayout" Target="../slideLayouts/slideLayout7.xml"/><Relationship Id="rId2" Type="http://schemas.openxmlformats.org/officeDocument/2006/relationships/tags" Target="../tags/tag87.xml"/><Relationship Id="rId1" Type="http://schemas.openxmlformats.org/officeDocument/2006/relationships/image" Target="../media/image22.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88.xml"/></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89.xml"/></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90.xml"/></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91.xml"/></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92.xml"/></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93.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4.xml"/><Relationship Id="rId1" Type="http://schemas.openxmlformats.org/officeDocument/2006/relationships/tags" Target="../tags/tag67.xml"/></Relationships>
</file>

<file path=ppt/slides/_rels/slide30.xml.rels><?xml version="1.0" encoding="UTF-8" standalone="yes"?>
<Relationships xmlns="http://schemas.openxmlformats.org/package/2006/relationships"><Relationship Id="rId4" Type="http://schemas.openxmlformats.org/officeDocument/2006/relationships/notesSlide" Target="../notesSlides/notesSlide21.xml"/><Relationship Id="rId3" Type="http://schemas.openxmlformats.org/officeDocument/2006/relationships/slideLayout" Target="../slideLayouts/slideLayout2.xml"/><Relationship Id="rId2" Type="http://schemas.openxmlformats.org/officeDocument/2006/relationships/tags" Target="../tags/tag94.xml"/><Relationship Id="rId1" Type="http://schemas.openxmlformats.org/officeDocument/2006/relationships/image" Target="../media/image23.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95.xml"/><Relationship Id="rId1" Type="http://schemas.openxmlformats.org/officeDocument/2006/relationships/image" Target="../media/image24.png"/></Relationships>
</file>

<file path=ppt/slides/_rels/slide32.xml.rels><?xml version="1.0" encoding="UTF-8" standalone="yes"?>
<Relationships xmlns="http://schemas.openxmlformats.org/package/2006/relationships"><Relationship Id="rId4" Type="http://schemas.openxmlformats.org/officeDocument/2006/relationships/notesSlide" Target="../notesSlides/notesSlide22.xml"/><Relationship Id="rId3" Type="http://schemas.openxmlformats.org/officeDocument/2006/relationships/slideLayout" Target="../slideLayouts/slideLayout2.xml"/><Relationship Id="rId2" Type="http://schemas.openxmlformats.org/officeDocument/2006/relationships/tags" Target="../tags/tag96.xml"/><Relationship Id="rId1" Type="http://schemas.openxmlformats.org/officeDocument/2006/relationships/image" Target="../media/image25.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tags" Target="../tags/tag97.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tags" Target="../tags/tag98.xml"/></Relationships>
</file>

<file path=ppt/slides/_rels/slide35.xml.rels><?xml version="1.0" encoding="UTF-8" standalone="yes"?>
<Relationships xmlns="http://schemas.openxmlformats.org/package/2006/relationships"><Relationship Id="rId4" Type="http://schemas.openxmlformats.org/officeDocument/2006/relationships/notesSlide" Target="../notesSlides/notesSlide25.xml"/><Relationship Id="rId3" Type="http://schemas.openxmlformats.org/officeDocument/2006/relationships/slideLayout" Target="../slideLayouts/slideLayout2.xml"/><Relationship Id="rId2" Type="http://schemas.openxmlformats.org/officeDocument/2006/relationships/tags" Target="../tags/tag99.xml"/><Relationship Id="rId1" Type="http://schemas.openxmlformats.org/officeDocument/2006/relationships/image" Target="../media/image26.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xml"/><Relationship Id="rId1" Type="http://schemas.openxmlformats.org/officeDocument/2006/relationships/tags" Target="../tags/tag100.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xml"/><Relationship Id="rId1" Type="http://schemas.openxmlformats.org/officeDocument/2006/relationships/tags" Target="../tags/tag101.xml"/></Relationships>
</file>

<file path=ppt/slides/_rels/slide4.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68.xml"/><Relationship Id="rId2" Type="http://schemas.openxmlformats.org/officeDocument/2006/relationships/image" Target="../media/image2.png"/><Relationship Id="rId1"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4.xml"/><Relationship Id="rId1" Type="http://schemas.openxmlformats.org/officeDocument/2006/relationships/tags" Target="../tags/tag69.xml"/></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4.xml"/><Relationship Id="rId2" Type="http://schemas.openxmlformats.org/officeDocument/2006/relationships/tags" Target="../tags/tag70.xml"/><Relationship Id="rId1"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ags" Target="../tags/tag71.xml"/></Relationships>
</file>

<file path=ppt/slides/_rels/slide8.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2.xml"/><Relationship Id="rId2" Type="http://schemas.openxmlformats.org/officeDocument/2006/relationships/tags" Target="../tags/tag72.xml"/><Relationship Id="rId1" Type="http://schemas.openxmlformats.org/officeDocument/2006/relationships/image" Target="../media/image4.png"/></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2.xml"/><Relationship Id="rId2" Type="http://schemas.openxmlformats.org/officeDocument/2006/relationships/tags" Target="../tags/tag73.xml"/><Relationship Id="rId1"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custDataLst>
              <p:tags r:id="rId1"/>
            </p:custDataLst>
          </p:nvPr>
        </p:nvSpPr>
        <p:spPr/>
        <p:txBody>
          <a:bodyPr/>
          <a:p>
            <a:r>
              <a:rPr lang="zh-CN" altLang="zh-CN"/>
              <a:t>第一周</a:t>
            </a:r>
            <a:r>
              <a:rPr lang="en-US" altLang="zh-CN"/>
              <a:t>fNIRS</a:t>
            </a:r>
            <a:r>
              <a:rPr lang="zh-CN" altLang="en-US"/>
              <a:t>学习汇报</a:t>
            </a:r>
            <a:endParaRPr lang="zh-CN" altLang="en-US"/>
          </a:p>
        </p:txBody>
      </p:sp>
      <p:sp>
        <p:nvSpPr>
          <p:cNvPr id="3" name="副标题 2"/>
          <p:cNvSpPr>
            <a:spLocks noGrp="1"/>
          </p:cNvSpPr>
          <p:nvPr>
            <p:ph type="subTitle" idx="1"/>
            <p:custDataLst>
              <p:tags r:id="rId2"/>
            </p:custDataLst>
          </p:nvPr>
        </p:nvSpPr>
        <p:spPr>
          <a:xfrm>
            <a:off x="1380410" y="4670380"/>
            <a:ext cx="9799200" cy="1472400"/>
          </a:xfrm>
        </p:spPr>
        <p:txBody>
          <a:bodyPr/>
          <a:p>
            <a:pPr algn="r"/>
            <a:r>
              <a:rPr lang="zh-CN" altLang="en-US"/>
              <a:t>汇报人：周斌</a:t>
            </a:r>
            <a:endParaRPr lang="zh-CN" altLang="en-US"/>
          </a:p>
        </p:txBody>
      </p:sp>
    </p:spTree>
    <p:custDataLst>
      <p:tags r:id="rId3"/>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fNIRS</a:t>
            </a:r>
            <a:r>
              <a:rPr lang="zh-CN" altLang="en-US"/>
              <a:t>成像原理（生物学原理）</a:t>
            </a:r>
            <a:endParaRPr lang="zh-CN" altLang="en-US"/>
          </a:p>
        </p:txBody>
      </p:sp>
      <p:sp>
        <p:nvSpPr>
          <p:cNvPr id="3" name="内容占位符 2"/>
          <p:cNvSpPr>
            <a:spLocks noGrp="1"/>
          </p:cNvSpPr>
          <p:nvPr>
            <p:ph idx="1"/>
          </p:nvPr>
        </p:nvSpPr>
        <p:spPr>
          <a:xfrm>
            <a:off x="608330" y="1490345"/>
            <a:ext cx="7623810" cy="4759325"/>
          </a:xfrm>
        </p:spPr>
        <p:txBody>
          <a:bodyPr/>
          <a:p>
            <a:r>
              <a:rPr lang="zh-CN" altLang="en-US"/>
              <a:t>神经血管耦合机制的影响因素：</a:t>
            </a:r>
            <a:endParaRPr lang="zh-CN" altLang="en-US"/>
          </a:p>
          <a:p>
            <a:pPr lvl="1"/>
            <a:endParaRPr lang="en-US" altLang="zh-CN"/>
          </a:p>
        </p:txBody>
      </p:sp>
      <p:sp>
        <p:nvSpPr>
          <p:cNvPr id="8" name="文本框 7"/>
          <p:cNvSpPr txBox="1"/>
          <p:nvPr/>
        </p:nvSpPr>
        <p:spPr>
          <a:xfrm>
            <a:off x="2152015" y="5240655"/>
            <a:ext cx="7880985" cy="1337945"/>
          </a:xfrm>
          <a:prstGeom prst="rect">
            <a:avLst/>
          </a:prstGeom>
          <a:noFill/>
        </p:spPr>
        <p:txBody>
          <a:bodyPr wrap="square" rtlCol="0">
            <a:spAutoFit/>
          </a:bodyPr>
          <a:p>
            <a:pPr algn="ctr">
              <a:lnSpc>
                <a:spcPct val="150000"/>
              </a:lnSpc>
            </a:pPr>
            <a:r>
              <a:rPr lang="zh-CN" altLang="en-US"/>
              <a:t>血管类疾病，如高血压；</a:t>
            </a:r>
            <a:endParaRPr lang="zh-CN" altLang="en-US"/>
          </a:p>
          <a:p>
            <a:pPr algn="ctr">
              <a:lnSpc>
                <a:spcPct val="150000"/>
              </a:lnSpc>
            </a:pPr>
            <a:r>
              <a:rPr lang="zh-CN" altLang="en-US"/>
              <a:t>年龄，老化会影响血管弹性；</a:t>
            </a:r>
            <a:endParaRPr lang="zh-CN" altLang="en-US"/>
          </a:p>
          <a:p>
            <a:pPr algn="ctr">
              <a:lnSpc>
                <a:spcPct val="150000"/>
              </a:lnSpc>
            </a:pPr>
            <a:r>
              <a:rPr lang="zh-CN" altLang="en-US"/>
              <a:t>药物影响</a:t>
            </a:r>
            <a:endParaRPr lang="zh-CN" altLang="en-US"/>
          </a:p>
        </p:txBody>
      </p:sp>
      <p:pic>
        <p:nvPicPr>
          <p:cNvPr id="4" name="图片 3"/>
          <p:cNvPicPr>
            <a:picLocks noChangeAspect="1"/>
          </p:cNvPicPr>
          <p:nvPr/>
        </p:nvPicPr>
        <p:blipFill>
          <a:blip r:embed="rId1"/>
          <a:stretch>
            <a:fillRect/>
          </a:stretch>
        </p:blipFill>
        <p:spPr>
          <a:xfrm>
            <a:off x="5725795" y="1824355"/>
            <a:ext cx="4578985" cy="3319780"/>
          </a:xfrm>
          <a:prstGeom prst="rect">
            <a:avLst/>
          </a:prstGeom>
        </p:spPr>
      </p:pic>
      <p:pic>
        <p:nvPicPr>
          <p:cNvPr id="5" name="图片 4"/>
          <p:cNvPicPr>
            <a:picLocks noChangeAspect="1"/>
          </p:cNvPicPr>
          <p:nvPr/>
        </p:nvPicPr>
        <p:blipFill>
          <a:blip r:embed="rId2"/>
          <a:stretch>
            <a:fillRect/>
          </a:stretch>
        </p:blipFill>
        <p:spPr>
          <a:xfrm>
            <a:off x="809625" y="2096770"/>
            <a:ext cx="4686300" cy="2775585"/>
          </a:xfrm>
          <a:prstGeom prst="rect">
            <a:avLst/>
          </a:prstGeom>
        </p:spPr>
      </p:pic>
    </p:spTree>
    <p:custDataLst>
      <p:tags r:id="rId3"/>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fNIRS</a:t>
            </a:r>
            <a:r>
              <a:rPr lang="zh-CN" altLang="en-US"/>
              <a:t>成像原理（光化学原理）</a:t>
            </a:r>
            <a:endParaRPr lang="zh-CN" altLang="en-US"/>
          </a:p>
        </p:txBody>
      </p:sp>
      <p:sp>
        <p:nvSpPr>
          <p:cNvPr id="3" name="内容占位符 2"/>
          <p:cNvSpPr>
            <a:spLocks noGrp="1"/>
          </p:cNvSpPr>
          <p:nvPr>
            <p:ph idx="1"/>
          </p:nvPr>
        </p:nvSpPr>
        <p:spPr>
          <a:xfrm>
            <a:off x="608330" y="1490345"/>
            <a:ext cx="11031855" cy="4759325"/>
          </a:xfrm>
        </p:spPr>
        <p:txBody>
          <a:bodyPr/>
          <a:p>
            <a:r>
              <a:rPr lang="zh-CN" altLang="en-US"/>
              <a:t>光的可穿透性：</a:t>
            </a:r>
            <a:endParaRPr lang="zh-CN" altLang="en-US"/>
          </a:p>
          <a:p>
            <a:pPr lvl="1"/>
            <a:endParaRPr lang="zh-CN" altLang="en-US"/>
          </a:p>
          <a:p>
            <a:pPr lvl="1"/>
            <a:endParaRPr lang="en-US" altLang="zh-CN"/>
          </a:p>
        </p:txBody>
      </p:sp>
      <p:pic>
        <p:nvPicPr>
          <p:cNvPr id="4" name="图片 3"/>
          <p:cNvPicPr>
            <a:picLocks noChangeAspect="1"/>
          </p:cNvPicPr>
          <p:nvPr/>
        </p:nvPicPr>
        <p:blipFill>
          <a:blip r:embed="rId1"/>
          <a:stretch>
            <a:fillRect/>
          </a:stretch>
        </p:blipFill>
        <p:spPr>
          <a:xfrm>
            <a:off x="816610" y="2186940"/>
            <a:ext cx="10422890" cy="3151505"/>
          </a:xfrm>
          <a:prstGeom prst="rect">
            <a:avLst/>
          </a:prstGeom>
        </p:spPr>
      </p:pic>
    </p:spTree>
    <p:custDataLst>
      <p:tags r:id="rId2"/>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fNIRS</a:t>
            </a:r>
            <a:r>
              <a:rPr lang="zh-CN" altLang="en-US"/>
              <a:t>成像原理（光化学原理）</a:t>
            </a:r>
            <a:endParaRPr lang="zh-CN" altLang="en-US"/>
          </a:p>
        </p:txBody>
      </p:sp>
      <p:sp>
        <p:nvSpPr>
          <p:cNvPr id="3" name="内容占位符 2"/>
          <p:cNvSpPr>
            <a:spLocks noGrp="1"/>
          </p:cNvSpPr>
          <p:nvPr>
            <p:ph idx="1"/>
          </p:nvPr>
        </p:nvSpPr>
        <p:spPr>
          <a:xfrm>
            <a:off x="608330" y="1490345"/>
            <a:ext cx="11031855" cy="4759325"/>
          </a:xfrm>
        </p:spPr>
        <p:txBody>
          <a:bodyPr/>
          <a:p>
            <a:r>
              <a:rPr lang="zh-CN" altLang="en-US"/>
              <a:t>光的吸收和散射：</a:t>
            </a:r>
            <a:endParaRPr lang="zh-CN" altLang="en-US"/>
          </a:p>
          <a:p>
            <a:pPr lvl="1"/>
            <a:endParaRPr lang="zh-CN" altLang="en-US"/>
          </a:p>
          <a:p>
            <a:pPr lvl="1"/>
            <a:endParaRPr lang="en-US" altLang="zh-CN"/>
          </a:p>
        </p:txBody>
      </p:sp>
      <p:pic>
        <p:nvPicPr>
          <p:cNvPr id="6" name="图片 5"/>
          <p:cNvPicPr>
            <a:picLocks noChangeAspect="1"/>
          </p:cNvPicPr>
          <p:nvPr/>
        </p:nvPicPr>
        <p:blipFill>
          <a:blip r:embed="rId1"/>
          <a:stretch>
            <a:fillRect/>
          </a:stretch>
        </p:blipFill>
        <p:spPr>
          <a:xfrm>
            <a:off x="4566285" y="2818765"/>
            <a:ext cx="2966085" cy="1676400"/>
          </a:xfrm>
          <a:prstGeom prst="rect">
            <a:avLst/>
          </a:prstGeom>
        </p:spPr>
      </p:pic>
      <p:sp>
        <p:nvSpPr>
          <p:cNvPr id="7" name="文本框 6"/>
          <p:cNvSpPr txBox="1"/>
          <p:nvPr/>
        </p:nvSpPr>
        <p:spPr>
          <a:xfrm>
            <a:off x="8267065" y="3177540"/>
            <a:ext cx="3020695" cy="1198880"/>
          </a:xfrm>
          <a:prstGeom prst="rect">
            <a:avLst/>
          </a:prstGeom>
          <a:noFill/>
        </p:spPr>
        <p:txBody>
          <a:bodyPr wrap="square" rtlCol="0">
            <a:spAutoFit/>
          </a:bodyPr>
          <a:p>
            <a:r>
              <a:rPr lang="zh-CN" altLang="en-US"/>
              <a:t>光在组织中穿行时会被吸收，</a:t>
            </a:r>
            <a:endParaRPr lang="zh-CN" altLang="en-US"/>
          </a:p>
          <a:p>
            <a:r>
              <a:rPr lang="zh-CN" altLang="en-US"/>
              <a:t>从而导致光的衰减。同时，光从一种介质传播到另一种介质时会出现散射现象。</a:t>
            </a:r>
            <a:endParaRPr lang="zh-CN" altLang="en-US"/>
          </a:p>
        </p:txBody>
      </p:sp>
      <p:pic>
        <p:nvPicPr>
          <p:cNvPr id="4" name="图片 3"/>
          <p:cNvPicPr>
            <a:picLocks noChangeAspect="1"/>
          </p:cNvPicPr>
          <p:nvPr/>
        </p:nvPicPr>
        <p:blipFill>
          <a:blip r:embed="rId2"/>
          <a:stretch>
            <a:fillRect/>
          </a:stretch>
        </p:blipFill>
        <p:spPr>
          <a:xfrm>
            <a:off x="1269365" y="4817110"/>
            <a:ext cx="2438400" cy="1801495"/>
          </a:xfrm>
          <a:prstGeom prst="rect">
            <a:avLst/>
          </a:prstGeom>
        </p:spPr>
      </p:pic>
      <p:pic>
        <p:nvPicPr>
          <p:cNvPr id="8" name="图片 7"/>
          <p:cNvPicPr>
            <a:picLocks noChangeAspect="1"/>
          </p:cNvPicPr>
          <p:nvPr/>
        </p:nvPicPr>
        <p:blipFill>
          <a:blip r:embed="rId3"/>
          <a:stretch>
            <a:fillRect/>
          </a:stretch>
        </p:blipFill>
        <p:spPr>
          <a:xfrm>
            <a:off x="1269365" y="2350770"/>
            <a:ext cx="2253615" cy="2144395"/>
          </a:xfrm>
          <a:prstGeom prst="rect">
            <a:avLst/>
          </a:prstGeom>
        </p:spPr>
      </p:pic>
      <p:pic>
        <p:nvPicPr>
          <p:cNvPr id="9" name="图片 8"/>
          <p:cNvPicPr>
            <a:picLocks noChangeAspect="1"/>
          </p:cNvPicPr>
          <p:nvPr/>
        </p:nvPicPr>
        <p:blipFill>
          <a:blip r:embed="rId4"/>
          <a:stretch>
            <a:fillRect/>
          </a:stretch>
        </p:blipFill>
        <p:spPr>
          <a:xfrm>
            <a:off x="4421505" y="5072380"/>
            <a:ext cx="6152515" cy="1017270"/>
          </a:xfrm>
          <a:prstGeom prst="rect">
            <a:avLst/>
          </a:prstGeom>
        </p:spPr>
      </p:pic>
    </p:spTree>
    <p:custDataLst>
      <p:tags r:id="rId5"/>
    </p:custData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2531" name="图片 6"/>
          <p:cNvPicPr>
            <a:picLocks noChangeAspect="1"/>
          </p:cNvPicPr>
          <p:nvPr/>
        </p:nvPicPr>
        <p:blipFill>
          <a:blip r:embed="rId1"/>
          <a:srcRect t="25378"/>
          <a:stretch>
            <a:fillRect/>
          </a:stretch>
        </p:blipFill>
        <p:spPr>
          <a:xfrm>
            <a:off x="250190" y="951865"/>
            <a:ext cx="7809865" cy="3108960"/>
          </a:xfrm>
          <a:prstGeom prst="rect">
            <a:avLst/>
          </a:prstGeom>
          <a:noFill/>
          <a:ln w="9525">
            <a:noFill/>
          </a:ln>
        </p:spPr>
      </p:pic>
      <p:sp>
        <p:nvSpPr>
          <p:cNvPr id="2" name="文本框 1"/>
          <p:cNvSpPr txBox="1"/>
          <p:nvPr/>
        </p:nvSpPr>
        <p:spPr>
          <a:xfrm>
            <a:off x="8321675" y="1320165"/>
            <a:ext cx="3870325" cy="2584450"/>
          </a:xfrm>
          <a:prstGeom prst="rect">
            <a:avLst/>
          </a:prstGeom>
          <a:noFill/>
        </p:spPr>
        <p:txBody>
          <a:bodyPr wrap="square" rtlCol="0">
            <a:spAutoFit/>
          </a:bodyPr>
          <a:p>
            <a:pPr>
              <a:lnSpc>
                <a:spcPct val="150000"/>
              </a:lnSpc>
            </a:pPr>
            <a:r>
              <a:rPr lang="en-US" altLang="zh-CN">
                <a:latin typeface="Times New Roman" panose="02020603050405020304" charset="0"/>
                <a:ea typeface="宋体" panose="02010600030101010101" pitchFamily="2" charset="-122"/>
                <a:cs typeface="Times New Roman" panose="02020603050405020304" charset="0"/>
              </a:rPr>
              <a:t>HbO2</a:t>
            </a:r>
            <a:r>
              <a:rPr lang="zh-CN" altLang="en-US">
                <a:latin typeface="Times New Roman" panose="02020603050405020304" charset="0"/>
                <a:ea typeface="宋体" panose="02010600030101010101" pitchFamily="2" charset="-122"/>
                <a:cs typeface="Times New Roman" panose="02020603050405020304" charset="0"/>
              </a:rPr>
              <a:t>和</a:t>
            </a:r>
            <a:r>
              <a:rPr lang="en-US" altLang="zh-CN">
                <a:latin typeface="Times New Roman" panose="02020603050405020304" charset="0"/>
                <a:ea typeface="宋体" panose="02010600030101010101" pitchFamily="2" charset="-122"/>
                <a:cs typeface="Times New Roman" panose="02020603050405020304" charset="0"/>
              </a:rPr>
              <a:t>HbR</a:t>
            </a:r>
            <a:r>
              <a:rPr lang="zh-CN" altLang="en-US">
                <a:latin typeface="Times New Roman" panose="02020603050405020304" charset="0"/>
                <a:ea typeface="宋体" panose="02010600030101010101" pitchFamily="2" charset="-122"/>
                <a:cs typeface="Times New Roman" panose="02020603050405020304" charset="0"/>
              </a:rPr>
              <a:t>对近红外光的吸收系数差异，其中前者波长大于</a:t>
            </a:r>
            <a:r>
              <a:rPr lang="en-US" altLang="zh-CN">
                <a:latin typeface="Times New Roman" panose="02020603050405020304" charset="0"/>
                <a:ea typeface="宋体" panose="02010600030101010101" pitchFamily="2" charset="-122"/>
                <a:cs typeface="Times New Roman" panose="02020603050405020304" charset="0"/>
              </a:rPr>
              <a:t>800nm</a:t>
            </a:r>
            <a:r>
              <a:rPr lang="zh-CN" altLang="en-US">
                <a:latin typeface="Times New Roman" panose="02020603050405020304" charset="0"/>
                <a:ea typeface="宋体" panose="02010600030101010101" pitchFamily="2" charset="-122"/>
                <a:cs typeface="Times New Roman" panose="02020603050405020304" charset="0"/>
              </a:rPr>
              <a:t>时更高，相反</a:t>
            </a:r>
            <a:r>
              <a:rPr lang="en-US" altLang="zh-CN">
                <a:latin typeface="Times New Roman" panose="02020603050405020304" charset="0"/>
                <a:ea typeface="宋体" panose="02010600030101010101" pitchFamily="2" charset="-122"/>
                <a:cs typeface="Times New Roman" panose="02020603050405020304" charset="0"/>
              </a:rPr>
              <a:t>HbR</a:t>
            </a:r>
            <a:r>
              <a:rPr lang="zh-CN" altLang="en-US">
                <a:latin typeface="Times New Roman" panose="02020603050405020304" charset="0"/>
                <a:ea typeface="宋体" panose="02010600030101010101" pitchFamily="2" charset="-122"/>
                <a:cs typeface="Times New Roman" panose="02020603050405020304" charset="0"/>
              </a:rPr>
              <a:t>吸收系数小于</a:t>
            </a:r>
            <a:r>
              <a:rPr lang="en-US" altLang="zh-CN">
                <a:latin typeface="Times New Roman" panose="02020603050405020304" charset="0"/>
                <a:ea typeface="宋体" panose="02010600030101010101" pitchFamily="2" charset="-122"/>
                <a:cs typeface="Times New Roman" panose="02020603050405020304" charset="0"/>
              </a:rPr>
              <a:t>800nm</a:t>
            </a:r>
            <a:r>
              <a:rPr lang="zh-CN" altLang="en-US">
                <a:latin typeface="Times New Roman" panose="02020603050405020304" charset="0"/>
                <a:ea typeface="宋体" panose="02010600030101010101" pitchFamily="2" charset="-122"/>
                <a:cs typeface="Times New Roman" panose="02020603050405020304" charset="0"/>
              </a:rPr>
              <a:t>时更高。</a:t>
            </a:r>
            <a:endParaRPr lang="zh-CN" altLang="en-US">
              <a:latin typeface="Times New Roman" panose="02020603050405020304" charset="0"/>
              <a:ea typeface="宋体" panose="02010600030101010101" pitchFamily="2" charset="-122"/>
              <a:cs typeface="Times New Roman" panose="02020603050405020304" charset="0"/>
            </a:endParaRPr>
          </a:p>
          <a:p>
            <a:pPr>
              <a:lnSpc>
                <a:spcPct val="150000"/>
              </a:lnSpc>
            </a:pPr>
            <a:endParaRPr lang="zh-CN" altLang="en-US">
              <a:latin typeface="Times New Roman" panose="02020603050405020304" charset="0"/>
              <a:ea typeface="宋体" panose="02010600030101010101" pitchFamily="2" charset="-122"/>
              <a:cs typeface="Times New Roman" panose="02020603050405020304" charset="0"/>
            </a:endParaRPr>
          </a:p>
          <a:p>
            <a:pPr>
              <a:lnSpc>
                <a:spcPct val="150000"/>
              </a:lnSpc>
            </a:pPr>
            <a:r>
              <a:rPr lang="zh-CN" altLang="en-US">
                <a:latin typeface="Times New Roman" panose="02020603050405020304" charset="0"/>
                <a:ea typeface="宋体" panose="02010600030101010101" pitchFamily="2" charset="-122"/>
                <a:cs typeface="Times New Roman" panose="02020603050405020304" charset="0"/>
              </a:rPr>
              <a:t>水的吸收系数在小于</a:t>
            </a:r>
            <a:r>
              <a:rPr lang="en-US" altLang="zh-CN">
                <a:latin typeface="Times New Roman" panose="02020603050405020304" charset="0"/>
                <a:ea typeface="宋体" panose="02010600030101010101" pitchFamily="2" charset="-122"/>
                <a:cs typeface="Times New Roman" panose="02020603050405020304" charset="0"/>
              </a:rPr>
              <a:t>900nm</a:t>
            </a:r>
            <a:r>
              <a:rPr lang="zh-CN" altLang="en-US">
                <a:latin typeface="Times New Roman" panose="02020603050405020304" charset="0"/>
                <a:ea typeface="宋体" panose="02010600030101010101" pitchFamily="2" charset="-122"/>
                <a:cs typeface="Times New Roman" panose="02020603050405020304" charset="0"/>
              </a:rPr>
              <a:t>波长很小。</a:t>
            </a:r>
            <a:endParaRPr lang="zh-CN" altLang="en-US">
              <a:latin typeface="Times New Roman" panose="02020603050405020304" charset="0"/>
              <a:ea typeface="宋体" panose="02010600030101010101" pitchFamily="2" charset="-122"/>
              <a:cs typeface="Times New Roman" panose="02020603050405020304" charset="0"/>
            </a:endParaRPr>
          </a:p>
        </p:txBody>
      </p:sp>
      <p:sp>
        <p:nvSpPr>
          <p:cNvPr id="3" name="文本框 2"/>
          <p:cNvSpPr txBox="1"/>
          <p:nvPr/>
        </p:nvSpPr>
        <p:spPr>
          <a:xfrm>
            <a:off x="3731895" y="5918835"/>
            <a:ext cx="4064000" cy="398780"/>
          </a:xfrm>
          <a:prstGeom prst="rect">
            <a:avLst/>
          </a:prstGeom>
          <a:noFill/>
        </p:spPr>
        <p:txBody>
          <a:bodyPr wrap="square" rtlCol="0">
            <a:spAutoFit/>
          </a:bodyPr>
          <a:p>
            <a:pPr algn="ctr"/>
            <a:r>
              <a:rPr lang="en-US" altLang="zh-CN" sz="2000" b="1">
                <a:solidFill>
                  <a:srgbClr val="FF0000"/>
                </a:solidFill>
              </a:rPr>
              <a:t>700~900nm</a:t>
            </a:r>
            <a:r>
              <a:rPr lang="zh-CN" altLang="en-US" sz="2000" b="1">
                <a:solidFill>
                  <a:srgbClr val="FF0000"/>
                </a:solidFill>
              </a:rPr>
              <a:t>近红外光波长窗口</a:t>
            </a:r>
            <a:endParaRPr lang="zh-CN" altLang="en-US" sz="2000" b="1">
              <a:solidFill>
                <a:srgbClr val="FF0000"/>
              </a:solidFill>
            </a:endParaRPr>
          </a:p>
        </p:txBody>
      </p:sp>
      <p:sp>
        <p:nvSpPr>
          <p:cNvPr id="4" name="下箭头 3"/>
          <p:cNvSpPr/>
          <p:nvPr/>
        </p:nvSpPr>
        <p:spPr>
          <a:xfrm>
            <a:off x="4048760" y="4498340"/>
            <a:ext cx="3429635" cy="968375"/>
          </a:xfrm>
          <a:prstGeom prst="downArrow">
            <a:avLst>
              <a:gd name="adj1" fmla="val 50000"/>
              <a:gd name="adj2" fmla="val 42265"/>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Tree>
    <p:custDataLst>
      <p:tags r:id="rId2"/>
    </p:custData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fNIRS</a:t>
            </a:r>
            <a:r>
              <a:rPr lang="zh-CN" altLang="en-US"/>
              <a:t>成像原理（数学原理）</a:t>
            </a:r>
            <a:endParaRPr lang="zh-CN" altLang="en-US"/>
          </a:p>
        </p:txBody>
      </p:sp>
      <p:sp>
        <p:nvSpPr>
          <p:cNvPr id="8" name="内容占位符 7"/>
          <p:cNvSpPr>
            <a:spLocks noGrp="1"/>
          </p:cNvSpPr>
          <p:nvPr>
            <p:ph idx="1"/>
          </p:nvPr>
        </p:nvSpPr>
        <p:spPr>
          <a:xfrm>
            <a:off x="457200" y="1579880"/>
            <a:ext cx="11286490" cy="4492625"/>
          </a:xfrm>
        </p:spPr>
        <p:txBody>
          <a:bodyPr>
            <a:normAutofit/>
          </a:bodyPr>
          <a:p>
            <a:pPr marR="0" algn="l" defTabSz="914400" rtl="0" eaLnBrk="1" fontAlgn="base" latinLnBrk="0" hangingPunct="1">
              <a:lnSpc>
                <a:spcPct val="150000"/>
              </a:lnSpc>
              <a:spcBef>
                <a:spcPct val="20000"/>
              </a:spcBef>
              <a:spcAft>
                <a:spcPct val="0"/>
              </a:spcAft>
              <a:buClrTx/>
              <a:buSzTx/>
              <a:buFont typeface="Wingdings" panose="05000000000000000000" charset="0"/>
              <a:buChar char="ü"/>
            </a:pPr>
            <a:r>
              <a:rPr kumimoji="0" lang="zh-CN" altLang="zh-CN" sz="1800" b="1" i="0" u="none" strike="noStrike" kern="1200" cap="none" spc="0" normalizeH="0" baseline="0" noProof="1">
                <a:solidFill>
                  <a:schemeClr val="tx1"/>
                </a:solidFill>
                <a:latin typeface="Times New Roman" panose="02020603050405020304" charset="0"/>
                <a:ea typeface="宋体" panose="02010600030101010101" pitchFamily="2" charset="-122"/>
                <a:cs typeface="Times New Roman" panose="02020603050405020304" charset="0"/>
                <a:sym typeface="+mn-ea"/>
              </a:rPr>
              <a:t>比尔</a:t>
            </a:r>
            <a:r>
              <a:rPr kumimoji="0" lang="en-US" altLang="zh-CN" sz="1800" b="1" i="0" u="none" strike="noStrike" kern="1200" cap="none" spc="0" normalizeH="0" baseline="0" noProof="1">
                <a:solidFill>
                  <a:schemeClr val="tx1"/>
                </a:solidFill>
                <a:latin typeface="Times New Roman" panose="02020603050405020304" charset="0"/>
                <a:ea typeface="宋体" panose="02010600030101010101" pitchFamily="2" charset="-122"/>
                <a:cs typeface="Times New Roman" panose="02020603050405020304" charset="0"/>
                <a:sym typeface="+mn-ea"/>
              </a:rPr>
              <a:t>-</a:t>
            </a:r>
            <a:r>
              <a:rPr kumimoji="0" lang="zh-CN" altLang="en-US" sz="1800" b="1" i="0" u="none" strike="noStrike" kern="1200" cap="none" spc="0" normalizeH="0" baseline="0" noProof="1">
                <a:solidFill>
                  <a:schemeClr val="tx1"/>
                </a:solidFill>
                <a:latin typeface="Times New Roman" panose="02020603050405020304" charset="0"/>
                <a:ea typeface="宋体" panose="02010600030101010101" pitchFamily="2" charset="-122"/>
                <a:cs typeface="Times New Roman" panose="02020603050405020304" charset="0"/>
                <a:sym typeface="+mn-ea"/>
              </a:rPr>
              <a:t>朗伯定律（</a:t>
            </a:r>
            <a:r>
              <a:rPr kumimoji="0" lang="en-US" altLang="zh-CN" sz="1800" b="1" i="0" u="none" strike="noStrike" kern="1200" cap="none" spc="0" normalizeH="0" baseline="0" noProof="1">
                <a:solidFill>
                  <a:schemeClr val="tx1"/>
                </a:solidFill>
                <a:latin typeface="Times New Roman" panose="02020603050405020304" charset="0"/>
                <a:ea typeface="宋体" panose="02010600030101010101" pitchFamily="2" charset="-122"/>
                <a:cs typeface="Times New Roman" panose="02020603050405020304" charset="0"/>
                <a:sym typeface="+mn-ea"/>
              </a:rPr>
              <a:t>Beer-Lambert Law</a:t>
            </a:r>
            <a:r>
              <a:rPr kumimoji="0" lang="zh-CN" altLang="zh-CN" sz="1800" b="1" i="0" u="none" strike="noStrike" kern="1200" cap="none" spc="0" normalizeH="0" baseline="0" noProof="1">
                <a:solidFill>
                  <a:schemeClr val="tx1"/>
                </a:solidFill>
                <a:latin typeface="Times New Roman" panose="02020603050405020304" charset="0"/>
                <a:ea typeface="宋体" panose="02010600030101010101" pitchFamily="2" charset="-122"/>
                <a:cs typeface="Times New Roman" panose="02020603050405020304" charset="0"/>
                <a:sym typeface="+mn-ea"/>
              </a:rPr>
              <a:t>，</a:t>
            </a:r>
            <a:r>
              <a:rPr kumimoji="0" lang="en-US" altLang="zh-CN" sz="1800" b="1" i="0" u="none" strike="noStrike" kern="1200" cap="none" spc="0" normalizeH="0" baseline="0" noProof="1">
                <a:solidFill>
                  <a:schemeClr val="tx1"/>
                </a:solidFill>
                <a:latin typeface="Times New Roman" panose="02020603050405020304" charset="0"/>
                <a:ea typeface="宋体" panose="02010600030101010101" pitchFamily="2" charset="-122"/>
                <a:cs typeface="Times New Roman" panose="02020603050405020304" charset="0"/>
                <a:sym typeface="+mn-ea"/>
              </a:rPr>
              <a:t>BLL</a:t>
            </a:r>
            <a:r>
              <a:rPr kumimoji="0" lang="zh-CN" altLang="en-US" sz="1800" b="1" i="0" u="none" strike="noStrike" kern="1200" cap="none" spc="0" normalizeH="0" baseline="0" noProof="1">
                <a:solidFill>
                  <a:schemeClr val="tx1"/>
                </a:solidFill>
                <a:latin typeface="Times New Roman" panose="02020603050405020304" charset="0"/>
                <a:ea typeface="宋体" panose="02010600030101010101" pitchFamily="2" charset="-122"/>
                <a:cs typeface="Times New Roman" panose="02020603050405020304" charset="0"/>
                <a:sym typeface="+mn-ea"/>
              </a:rPr>
              <a:t>）</a:t>
            </a:r>
            <a:endParaRPr kumimoji="0" lang="zh-CN" altLang="en-US" sz="1800" b="1" i="0" u="none" strike="noStrike" kern="1200" cap="none" spc="0" normalizeH="0" baseline="0" noProof="1">
              <a:solidFill>
                <a:schemeClr val="tx1"/>
              </a:solidFill>
              <a:latin typeface="Times New Roman" panose="02020603050405020304" charset="0"/>
              <a:ea typeface="宋体" panose="02010600030101010101" pitchFamily="2" charset="-122"/>
              <a:cs typeface="Times New Roman" panose="02020603050405020304" charset="0"/>
              <a:sym typeface="+mn-ea"/>
            </a:endParaRPr>
          </a:p>
          <a:p>
            <a:pPr marR="0" algn="l" defTabSz="914400" rtl="0" eaLnBrk="1" fontAlgn="base" latinLnBrk="0" hangingPunct="1">
              <a:lnSpc>
                <a:spcPct val="150000"/>
              </a:lnSpc>
              <a:spcBef>
                <a:spcPct val="20000"/>
              </a:spcBef>
              <a:spcAft>
                <a:spcPct val="0"/>
              </a:spcAft>
              <a:buClrTx/>
              <a:buSzTx/>
              <a:buFont typeface="Arial" panose="020B0604020202020204" pitchFamily="34" charset="0"/>
              <a:buChar char="•"/>
            </a:pPr>
            <a:r>
              <a:rPr kumimoji="0" lang="zh-CN" altLang="zh-CN" sz="1800" i="0" u="none" strike="noStrike" kern="1200" cap="none" spc="0" normalizeH="0" baseline="0" noProof="1">
                <a:solidFill>
                  <a:schemeClr val="tx1"/>
                </a:solidFill>
                <a:latin typeface="Times New Roman" panose="02020603050405020304" charset="0"/>
                <a:ea typeface="宋体" panose="02010600030101010101" pitchFamily="2" charset="-122"/>
                <a:cs typeface="Times New Roman" panose="02020603050405020304" charset="0"/>
                <a:sym typeface="+mn-ea"/>
              </a:rPr>
              <a:t>定律内容：物质对光的吸收程度与光的传输路径长度和吸光物质的浓度成正比</a:t>
            </a:r>
            <a:endParaRPr kumimoji="0" lang="zh-CN" altLang="zh-CN" sz="1800" i="0" u="none" strike="noStrike" kern="1200" cap="none" spc="0" normalizeH="0" baseline="0" noProof="1">
              <a:solidFill>
                <a:schemeClr val="tx1"/>
              </a:solidFill>
              <a:latin typeface="Times New Roman" panose="02020603050405020304" charset="0"/>
              <a:ea typeface="宋体" panose="02010600030101010101" pitchFamily="2" charset="-122"/>
              <a:cs typeface="Times New Roman" panose="02020603050405020304" charset="0"/>
              <a:sym typeface="+mn-ea"/>
            </a:endParaRPr>
          </a:p>
          <a:p>
            <a:pPr marR="0" algn="l" defTabSz="914400" rtl="0" eaLnBrk="1" fontAlgn="base" latinLnBrk="0" hangingPunct="1">
              <a:lnSpc>
                <a:spcPct val="150000"/>
              </a:lnSpc>
              <a:spcBef>
                <a:spcPct val="20000"/>
              </a:spcBef>
              <a:spcAft>
                <a:spcPct val="0"/>
              </a:spcAft>
              <a:buClrTx/>
              <a:buSzTx/>
              <a:buFont typeface="Arial" panose="020B0604020202020204" pitchFamily="34" charset="0"/>
              <a:buChar char="•"/>
            </a:pPr>
            <a:r>
              <a:rPr kumimoji="0" lang="zh-CN" altLang="zh-CN" sz="1800" i="0" u="none" strike="noStrike" kern="1200" cap="none" spc="0" normalizeH="0" baseline="0" noProof="1">
                <a:solidFill>
                  <a:schemeClr val="tx1"/>
                </a:solidFill>
                <a:latin typeface="Times New Roman" panose="02020603050405020304" charset="0"/>
                <a:ea typeface="宋体" panose="02010600030101010101" pitchFamily="2" charset="-122"/>
                <a:cs typeface="Times New Roman" panose="02020603050405020304" charset="0"/>
                <a:sym typeface="+mn-ea"/>
              </a:rPr>
              <a:t>定律公式：</a:t>
            </a:r>
            <a:r>
              <a:rPr kumimoji="0" lang="en-US" altLang="zh-CN" sz="1800" i="0" u="none" strike="noStrike" kern="1200" cap="none" spc="0" normalizeH="0" baseline="0" noProof="1">
                <a:solidFill>
                  <a:schemeClr val="tx1"/>
                </a:solidFill>
                <a:latin typeface="Times New Roman" panose="02020603050405020304" charset="0"/>
                <a:ea typeface="宋体" panose="02010600030101010101" pitchFamily="2" charset="-122"/>
                <a:cs typeface="Times New Roman" panose="02020603050405020304" charset="0"/>
                <a:sym typeface="+mn-ea"/>
              </a:rPr>
              <a:t>OD = </a:t>
            </a:r>
            <a:r>
              <a:rPr kumimoji="0" lang="en-US" altLang="zh-CN" sz="2000" i="0" u="none" strike="noStrike" kern="1200" cap="none" spc="0" normalizeH="0" baseline="0" noProof="1">
                <a:solidFill>
                  <a:schemeClr val="tx1"/>
                </a:solidFill>
                <a:latin typeface="Times New Roman" panose="02020603050405020304" charset="0"/>
                <a:ea typeface="宋体" panose="02010600030101010101" pitchFamily="2" charset="-122"/>
                <a:cs typeface="Times New Roman" panose="02020603050405020304" charset="0"/>
                <a:sym typeface="+mn-ea"/>
              </a:rPr>
              <a:t>ε</a:t>
            </a:r>
            <a:r>
              <a:rPr kumimoji="0" lang="en-US" altLang="zh-CN" sz="2000" i="0" u="none" strike="noStrike" kern="1200" cap="none" spc="0" normalizeH="0" baseline="0" noProof="1">
                <a:solidFill>
                  <a:schemeClr val="tx1"/>
                </a:solidFill>
                <a:latin typeface="Times New Roman" panose="02020603050405020304" charset="0"/>
                <a:ea typeface="微软雅黑" panose="020B0503020204020204" charset="-122"/>
                <a:cs typeface="Times New Roman" panose="02020603050405020304" charset="0"/>
                <a:sym typeface="+mn-ea"/>
              </a:rPr>
              <a:t>× </a:t>
            </a:r>
            <a:r>
              <a:rPr kumimoji="0" lang="en-US" altLang="zh-CN" sz="2000" i="0" u="none" strike="noStrike" kern="1200" cap="none" spc="0" normalizeH="0" baseline="0" noProof="1">
                <a:solidFill>
                  <a:schemeClr val="tx1"/>
                </a:solidFill>
                <a:latin typeface="Times New Roman" panose="02020603050405020304" charset="0"/>
                <a:ea typeface="宋体" panose="02010600030101010101" pitchFamily="2" charset="-122"/>
                <a:cs typeface="Times New Roman" panose="02020603050405020304" charset="0"/>
                <a:sym typeface="+mn-ea"/>
              </a:rPr>
              <a:t>C </a:t>
            </a:r>
            <a:r>
              <a:rPr kumimoji="0" lang="en-US" altLang="zh-CN" sz="2000" i="0" u="none" strike="noStrike" kern="1200" cap="none" spc="0" normalizeH="0" baseline="0" noProof="1">
                <a:solidFill>
                  <a:schemeClr val="tx1"/>
                </a:solidFill>
                <a:latin typeface="Times New Roman" panose="02020603050405020304" charset="0"/>
                <a:ea typeface="微软雅黑" panose="020B0503020204020204" charset="-122"/>
                <a:cs typeface="Times New Roman" panose="02020603050405020304" charset="0"/>
                <a:sym typeface="+mn-ea"/>
              </a:rPr>
              <a:t>×</a:t>
            </a:r>
            <a:r>
              <a:rPr kumimoji="0" lang="en-US" altLang="zh-CN" sz="2000" i="0" u="none" strike="noStrike" kern="1200" cap="none" spc="0" normalizeH="0" baseline="0" noProof="1">
                <a:solidFill>
                  <a:schemeClr val="tx1"/>
                </a:solidFill>
                <a:latin typeface="Times New Roman" panose="02020603050405020304" charset="0"/>
                <a:ea typeface="宋体" panose="02010600030101010101" pitchFamily="2" charset="-122"/>
                <a:cs typeface="Times New Roman" panose="02020603050405020304" charset="0"/>
                <a:sym typeface="+mn-ea"/>
              </a:rPr>
              <a:t> L</a:t>
            </a:r>
            <a:r>
              <a:rPr kumimoji="0" lang="zh-CN" altLang="zh-CN" sz="2000" i="0" u="none" strike="noStrike" kern="1200" cap="none" spc="0" normalizeH="0" baseline="0" noProof="1">
                <a:solidFill>
                  <a:schemeClr val="tx1"/>
                </a:solidFill>
                <a:latin typeface="Times New Roman" panose="02020603050405020304" charset="0"/>
                <a:ea typeface="宋体" panose="02010600030101010101" pitchFamily="2" charset="-122"/>
                <a:cs typeface="Times New Roman" panose="02020603050405020304" charset="0"/>
                <a:sym typeface="+mn-ea"/>
              </a:rPr>
              <a:t>，其中</a:t>
            </a:r>
            <a:r>
              <a:rPr kumimoji="0" lang="en-US" altLang="zh-CN" sz="2000" i="0" u="none" strike="noStrike" kern="1200" cap="none" spc="0" normalizeH="0" baseline="0" noProof="1">
                <a:solidFill>
                  <a:schemeClr val="tx1"/>
                </a:solidFill>
                <a:latin typeface="Times New Roman" panose="02020603050405020304" charset="0"/>
                <a:ea typeface="宋体" panose="02010600030101010101" pitchFamily="2" charset="-122"/>
                <a:cs typeface="Times New Roman" panose="02020603050405020304" charset="0"/>
                <a:sym typeface="+mn-ea"/>
              </a:rPr>
              <a:t>OD</a:t>
            </a:r>
            <a:r>
              <a:rPr kumimoji="0" lang="zh-CN" altLang="en-US" sz="2000" i="0" u="none" strike="noStrike" kern="1200" cap="none" spc="0" normalizeH="0" baseline="0" noProof="1">
                <a:solidFill>
                  <a:schemeClr val="tx1"/>
                </a:solidFill>
                <a:latin typeface="Times New Roman" panose="02020603050405020304" charset="0"/>
                <a:ea typeface="宋体" panose="02010600030101010101" pitchFamily="2" charset="-122"/>
                <a:cs typeface="Times New Roman" panose="02020603050405020304" charset="0"/>
                <a:sym typeface="+mn-ea"/>
              </a:rPr>
              <a:t>为光衰减量（</a:t>
            </a:r>
            <a:r>
              <a:rPr kumimoji="0" lang="en-US" altLang="zh-CN" sz="2000" i="0" u="none" strike="noStrike" kern="1200" cap="none" spc="0" normalizeH="0" baseline="0" noProof="1">
                <a:solidFill>
                  <a:schemeClr val="tx1"/>
                </a:solidFill>
                <a:latin typeface="Times New Roman" panose="02020603050405020304" charset="0"/>
                <a:ea typeface="宋体" panose="02010600030101010101" pitchFamily="2" charset="-122"/>
                <a:cs typeface="Times New Roman" panose="02020603050405020304" charset="0"/>
                <a:sym typeface="+mn-ea"/>
              </a:rPr>
              <a:t>log(I</a:t>
            </a:r>
            <a:r>
              <a:rPr kumimoji="0" lang="en-US" altLang="zh-CN" sz="2000" i="0" u="none" strike="noStrike" kern="1200" cap="none" spc="0" normalizeH="0" baseline="-25000" noProof="1">
                <a:solidFill>
                  <a:schemeClr val="tx1"/>
                </a:solidFill>
                <a:latin typeface="Times New Roman" panose="02020603050405020304" charset="0"/>
                <a:ea typeface="宋体" panose="02010600030101010101" pitchFamily="2" charset="-122"/>
                <a:cs typeface="Times New Roman" panose="02020603050405020304" charset="0"/>
                <a:sym typeface="+mn-ea"/>
              </a:rPr>
              <a:t>0</a:t>
            </a:r>
            <a:r>
              <a:rPr kumimoji="0" lang="en-US" altLang="zh-CN" sz="2000" i="0" u="none" strike="noStrike" kern="1200" cap="none" spc="0" normalizeH="0" baseline="0" noProof="1">
                <a:solidFill>
                  <a:schemeClr val="tx1"/>
                </a:solidFill>
                <a:latin typeface="Times New Roman" panose="02020603050405020304" charset="0"/>
                <a:ea typeface="宋体" panose="02010600030101010101" pitchFamily="2" charset="-122"/>
                <a:cs typeface="Times New Roman" panose="02020603050405020304" charset="0"/>
                <a:sym typeface="+mn-ea"/>
              </a:rPr>
              <a:t>/I</a:t>
            </a:r>
            <a:r>
              <a:rPr kumimoji="0" lang="en-US" altLang="zh-CN" sz="2000" i="0" u="none" strike="noStrike" kern="1200" cap="none" spc="0" normalizeH="0" baseline="-25000" noProof="1">
                <a:solidFill>
                  <a:schemeClr val="tx1"/>
                </a:solidFill>
                <a:latin typeface="Times New Roman" panose="02020603050405020304" charset="0"/>
                <a:ea typeface="宋体" panose="02010600030101010101" pitchFamily="2" charset="-122"/>
                <a:cs typeface="Times New Roman" panose="02020603050405020304" charset="0"/>
                <a:sym typeface="+mn-ea"/>
              </a:rPr>
              <a:t>1</a:t>
            </a:r>
            <a:r>
              <a:rPr kumimoji="0" lang="en-US" altLang="zh-CN" sz="2000" i="0" u="none" strike="noStrike" kern="1200" cap="none" spc="0" normalizeH="0" baseline="0" noProof="1">
                <a:solidFill>
                  <a:schemeClr val="tx1"/>
                </a:solidFill>
                <a:latin typeface="Times New Roman" panose="02020603050405020304" charset="0"/>
                <a:ea typeface="宋体" panose="02010600030101010101" pitchFamily="2" charset="-122"/>
                <a:cs typeface="Times New Roman" panose="02020603050405020304" charset="0"/>
                <a:sym typeface="+mn-ea"/>
              </a:rPr>
              <a:t>)</a:t>
            </a:r>
            <a:r>
              <a:rPr kumimoji="0" lang="zh-CN" altLang="en-US" sz="2000" i="0" u="none" strike="noStrike" kern="1200" cap="none" spc="0" normalizeH="0" baseline="0" noProof="1">
                <a:solidFill>
                  <a:schemeClr val="tx1"/>
                </a:solidFill>
                <a:latin typeface="Times New Roman" panose="02020603050405020304" charset="0"/>
                <a:ea typeface="宋体" panose="02010600030101010101" pitchFamily="2" charset="-122"/>
                <a:cs typeface="Times New Roman" panose="02020603050405020304" charset="0"/>
                <a:sym typeface="+mn-ea"/>
              </a:rPr>
              <a:t>），</a:t>
            </a:r>
            <a:r>
              <a:rPr kumimoji="0" lang="en-US" altLang="zh-CN" sz="2000" i="0" u="none" strike="noStrike" kern="1200" cap="none" spc="0" normalizeH="0" baseline="0" noProof="1">
                <a:solidFill>
                  <a:schemeClr val="tx1"/>
                </a:solidFill>
                <a:latin typeface="Times New Roman" panose="02020603050405020304" charset="0"/>
                <a:ea typeface="宋体" panose="02010600030101010101" pitchFamily="2" charset="-122"/>
                <a:cs typeface="Times New Roman" panose="02020603050405020304" charset="0"/>
                <a:sym typeface="+mn-ea"/>
              </a:rPr>
              <a:t>C</a:t>
            </a:r>
            <a:r>
              <a:rPr kumimoji="0" lang="zh-CN" altLang="en-US" sz="2000" i="0" u="none" strike="noStrike" kern="1200" cap="none" spc="0" normalizeH="0" baseline="0" noProof="1">
                <a:solidFill>
                  <a:schemeClr val="tx1"/>
                </a:solidFill>
                <a:latin typeface="Times New Roman" panose="02020603050405020304" charset="0"/>
                <a:ea typeface="宋体" panose="02010600030101010101" pitchFamily="2" charset="-122"/>
                <a:cs typeface="Times New Roman" panose="02020603050405020304" charset="0"/>
                <a:sym typeface="+mn-ea"/>
              </a:rPr>
              <a:t>为吸光物质浓度</a:t>
            </a:r>
            <a:r>
              <a:rPr kumimoji="0" lang="en-US" altLang="zh-CN" sz="2000" i="0" u="none" strike="noStrike" kern="1200" cap="none" spc="0" normalizeH="0" baseline="0" noProof="1">
                <a:solidFill>
                  <a:schemeClr val="tx1"/>
                </a:solidFill>
                <a:latin typeface="Times New Roman" panose="02020603050405020304" charset="0"/>
                <a:ea typeface="宋体" panose="02010600030101010101" pitchFamily="2" charset="-122"/>
                <a:cs typeface="Times New Roman" panose="02020603050405020304" charset="0"/>
                <a:sym typeface="+mn-ea"/>
              </a:rPr>
              <a:t>(</a:t>
            </a:r>
            <a:r>
              <a:rPr kumimoji="0" lang="zh-CN" altLang="en-US" sz="2000" i="0" u="none" strike="noStrike" kern="1200" cap="none" spc="0" normalizeH="0" baseline="0" noProof="1">
                <a:solidFill>
                  <a:schemeClr val="tx1"/>
                </a:solidFill>
                <a:latin typeface="Times New Roman" panose="02020603050405020304" charset="0"/>
                <a:ea typeface="宋体" panose="02010600030101010101" pitchFamily="2" charset="-122"/>
                <a:cs typeface="Times New Roman" panose="02020603050405020304" charset="0"/>
                <a:sym typeface="+mn-ea"/>
              </a:rPr>
              <a:t>单位是</a:t>
            </a:r>
            <a:r>
              <a:rPr kumimoji="0" lang="en-US" altLang="zh-CN" sz="2000" i="0" u="none" strike="noStrike" kern="1200" cap="none" spc="0" normalizeH="0" baseline="0" noProof="1">
                <a:solidFill>
                  <a:schemeClr val="tx1"/>
                </a:solidFill>
                <a:latin typeface="Times New Roman" panose="02020603050405020304" charset="0"/>
                <a:ea typeface="宋体" panose="02010600030101010101" pitchFamily="2" charset="-122"/>
                <a:cs typeface="Times New Roman" panose="02020603050405020304" charset="0"/>
                <a:sym typeface="+mn-ea"/>
              </a:rPr>
              <a:t>mol)</a:t>
            </a:r>
            <a:r>
              <a:rPr kumimoji="0" lang="zh-CN" altLang="zh-CN" sz="2000" i="0" u="none" strike="noStrike" kern="1200" cap="none" spc="0" normalizeH="0" baseline="0" noProof="1">
                <a:solidFill>
                  <a:schemeClr val="tx1"/>
                </a:solidFill>
                <a:latin typeface="Times New Roman" panose="02020603050405020304" charset="0"/>
                <a:ea typeface="宋体" panose="02010600030101010101" pitchFamily="2" charset="-122"/>
                <a:cs typeface="Times New Roman" panose="02020603050405020304" charset="0"/>
                <a:sym typeface="+mn-ea"/>
              </a:rPr>
              <a:t>，</a:t>
            </a:r>
            <a:r>
              <a:rPr lang="en-US" altLang="zh-CN" sz="1800" dirty="0">
                <a:solidFill>
                  <a:schemeClr val="tx1"/>
                </a:solidFill>
                <a:latin typeface="Times New Roman" panose="02020603050405020304" charset="0"/>
                <a:ea typeface="宋体" panose="02010600030101010101" pitchFamily="2" charset="-122"/>
                <a:cs typeface="Times New Roman" panose="02020603050405020304" charset="0"/>
                <a:sym typeface="+mn-ea"/>
              </a:rPr>
              <a:t>ε</a:t>
            </a:r>
            <a:r>
              <a:rPr lang="zh-CN" altLang="en-US" sz="2000" dirty="0">
                <a:solidFill>
                  <a:schemeClr val="tx1"/>
                </a:solidFill>
                <a:latin typeface="Times New Roman" panose="02020603050405020304" charset="0"/>
                <a:ea typeface="宋体" panose="02010600030101010101" pitchFamily="2" charset="-122"/>
                <a:cs typeface="Times New Roman" panose="02020603050405020304" charset="0"/>
                <a:sym typeface="+mn-ea"/>
              </a:rPr>
              <a:t>为消光系数（单位是</a:t>
            </a:r>
            <a:r>
              <a:rPr lang="en-US" altLang="zh-CN" sz="2000" dirty="0">
                <a:solidFill>
                  <a:schemeClr val="tx1"/>
                </a:solidFill>
                <a:latin typeface="Times New Roman" panose="02020603050405020304" charset="0"/>
                <a:ea typeface="宋体" panose="02010600030101010101" pitchFamily="2" charset="-122"/>
                <a:cs typeface="Times New Roman" panose="02020603050405020304" charset="0"/>
                <a:sym typeface="+mn-ea"/>
              </a:rPr>
              <a:t>mol</a:t>
            </a:r>
            <a:r>
              <a:rPr lang="en-US" altLang="zh-CN" sz="2000" baseline="30000" dirty="0">
                <a:solidFill>
                  <a:schemeClr val="tx1"/>
                </a:solidFill>
                <a:latin typeface="Times New Roman" panose="02020603050405020304" charset="0"/>
                <a:ea typeface="宋体" panose="02010600030101010101" pitchFamily="2" charset="-122"/>
                <a:cs typeface="Times New Roman" panose="02020603050405020304" charset="0"/>
                <a:sym typeface="+mn-ea"/>
              </a:rPr>
              <a:t>-1</a:t>
            </a:r>
            <a:r>
              <a:rPr lang="en-US" altLang="zh-CN" sz="2000" dirty="0">
                <a:solidFill>
                  <a:schemeClr val="tx1"/>
                </a:solidFill>
                <a:latin typeface="Times New Roman" panose="02020603050405020304" charset="0"/>
                <a:ea typeface="宋体" panose="02010600030101010101" pitchFamily="2" charset="-122"/>
                <a:cs typeface="Times New Roman" panose="02020603050405020304" charset="0"/>
                <a:sym typeface="+mn-ea"/>
              </a:rPr>
              <a:t>*cm</a:t>
            </a:r>
            <a:r>
              <a:rPr lang="en-US" altLang="zh-CN" sz="2000" baseline="30000" dirty="0">
                <a:solidFill>
                  <a:schemeClr val="tx1"/>
                </a:solidFill>
                <a:latin typeface="Times New Roman" panose="02020603050405020304" charset="0"/>
                <a:ea typeface="宋体" panose="02010600030101010101" pitchFamily="2" charset="-122"/>
                <a:cs typeface="Times New Roman" panose="02020603050405020304" charset="0"/>
                <a:sym typeface="+mn-ea"/>
              </a:rPr>
              <a:t>-1</a:t>
            </a:r>
            <a:r>
              <a:rPr lang="zh-CN" altLang="en-US" sz="2000" dirty="0">
                <a:solidFill>
                  <a:schemeClr val="tx1"/>
                </a:solidFill>
                <a:latin typeface="Times New Roman" panose="02020603050405020304" charset="0"/>
                <a:ea typeface="宋体" panose="02010600030101010101" pitchFamily="2" charset="-122"/>
                <a:cs typeface="Times New Roman" panose="02020603050405020304" charset="0"/>
                <a:sym typeface="+mn-ea"/>
              </a:rPr>
              <a:t>），</a:t>
            </a:r>
            <a:r>
              <a:rPr lang="en-US" altLang="zh-CN" sz="2000" dirty="0">
                <a:solidFill>
                  <a:schemeClr val="tx1"/>
                </a:solidFill>
                <a:latin typeface="Times New Roman" panose="02020603050405020304" charset="0"/>
                <a:ea typeface="宋体" panose="02010600030101010101" pitchFamily="2" charset="-122"/>
                <a:cs typeface="Times New Roman" panose="02020603050405020304" charset="0"/>
                <a:sym typeface="+mn-ea"/>
              </a:rPr>
              <a:t>L</a:t>
            </a:r>
            <a:r>
              <a:rPr lang="zh-CN" altLang="en-US" sz="2000" dirty="0">
                <a:solidFill>
                  <a:schemeClr val="tx1"/>
                </a:solidFill>
                <a:latin typeface="Times New Roman" panose="02020603050405020304" charset="0"/>
                <a:ea typeface="宋体" panose="02010600030101010101" pitchFamily="2" charset="-122"/>
                <a:cs typeface="Times New Roman" panose="02020603050405020304" charset="0"/>
                <a:sym typeface="+mn-ea"/>
              </a:rPr>
              <a:t>为介质厚度（单位是</a:t>
            </a:r>
            <a:r>
              <a:rPr lang="en-US" altLang="zh-CN" sz="2000" dirty="0">
                <a:solidFill>
                  <a:schemeClr val="tx1"/>
                </a:solidFill>
                <a:latin typeface="Times New Roman" panose="02020603050405020304" charset="0"/>
                <a:ea typeface="宋体" panose="02010600030101010101" pitchFamily="2" charset="-122"/>
                <a:cs typeface="Times New Roman" panose="02020603050405020304" charset="0"/>
                <a:sym typeface="+mn-ea"/>
              </a:rPr>
              <a:t> cm</a:t>
            </a:r>
            <a:r>
              <a:rPr lang="zh-CN" altLang="en-US" sz="2000" dirty="0">
                <a:solidFill>
                  <a:schemeClr val="tx1"/>
                </a:solidFill>
                <a:latin typeface="Times New Roman" panose="02020603050405020304" charset="0"/>
                <a:ea typeface="宋体" panose="02010600030101010101" pitchFamily="2" charset="-122"/>
                <a:cs typeface="Times New Roman" panose="02020603050405020304" charset="0"/>
                <a:sym typeface="+mn-ea"/>
              </a:rPr>
              <a:t>）</a:t>
            </a:r>
            <a:endParaRPr lang="zh-CN" altLang="en-US" sz="2000" dirty="0">
              <a:solidFill>
                <a:schemeClr val="tx1"/>
              </a:solidFill>
              <a:latin typeface="Times New Roman" panose="02020603050405020304" charset="0"/>
              <a:ea typeface="宋体" panose="02010600030101010101" pitchFamily="2" charset="-122"/>
              <a:cs typeface="Times New Roman" panose="02020603050405020304" charset="0"/>
              <a:sym typeface="+mn-ea"/>
            </a:endParaRPr>
          </a:p>
          <a:p>
            <a:pPr marR="0" lvl="1" algn="l" defTabSz="914400" rtl="0" eaLnBrk="1" fontAlgn="base" latinLnBrk="0" hangingPunct="1">
              <a:lnSpc>
                <a:spcPct val="150000"/>
              </a:lnSpc>
              <a:spcBef>
                <a:spcPct val="20000"/>
              </a:spcBef>
              <a:spcAft>
                <a:spcPct val="0"/>
              </a:spcAft>
              <a:buClrTx/>
              <a:buSzTx/>
              <a:buFont typeface="Arial" panose="020B0604020202020204" pitchFamily="34" charset="0"/>
              <a:buChar char="•"/>
            </a:pPr>
            <a:r>
              <a:rPr lang="zh-CN" altLang="en-US" sz="1775" dirty="0">
                <a:solidFill>
                  <a:schemeClr val="tx1"/>
                </a:solidFill>
                <a:latin typeface="Times New Roman" panose="02020603050405020304" charset="0"/>
                <a:ea typeface="宋体" panose="02010600030101010101" pitchFamily="2" charset="-122"/>
                <a:cs typeface="Times New Roman" panose="02020603050405020304" charset="0"/>
                <a:sym typeface="+mn-ea"/>
              </a:rPr>
              <a:t>当穿行物质为混合介质时，可以通过下式进行加权求和得到该物质的光吸收系数。</a:t>
            </a:r>
            <a:endParaRPr lang="zh-CN" altLang="en-US" sz="1775" dirty="0">
              <a:solidFill>
                <a:schemeClr val="tx1"/>
              </a:solidFill>
              <a:latin typeface="Times New Roman" panose="02020603050405020304" charset="0"/>
              <a:ea typeface="宋体" panose="02010600030101010101" pitchFamily="2" charset="-122"/>
              <a:cs typeface="Times New Roman" panose="02020603050405020304" charset="0"/>
              <a:sym typeface="+mn-ea"/>
            </a:endParaRPr>
          </a:p>
          <a:p>
            <a:pPr marR="0" lvl="1" algn="l" defTabSz="914400" rtl="0" eaLnBrk="1" fontAlgn="base" latinLnBrk="0" hangingPunct="1">
              <a:lnSpc>
                <a:spcPct val="150000"/>
              </a:lnSpc>
              <a:spcBef>
                <a:spcPct val="20000"/>
              </a:spcBef>
              <a:spcAft>
                <a:spcPct val="0"/>
              </a:spcAft>
              <a:buClrTx/>
              <a:buSzTx/>
              <a:buFont typeface="Arial" panose="020B0604020202020204" pitchFamily="34" charset="0"/>
              <a:buChar char="•"/>
            </a:pPr>
            <a:endParaRPr kumimoji="0" lang="zh-CN" altLang="en-US" sz="1775" i="0" u="none" strike="noStrike" kern="1200" cap="none" spc="0" normalizeH="0" baseline="0" noProof="1" dirty="0">
              <a:solidFill>
                <a:schemeClr val="tx1"/>
              </a:solidFill>
              <a:latin typeface="Times New Roman" panose="02020603050405020304" charset="0"/>
              <a:ea typeface="宋体" panose="02010600030101010101" pitchFamily="2" charset="-122"/>
              <a:cs typeface="Times New Roman" panose="02020603050405020304" charset="0"/>
              <a:sym typeface="+mn-ea"/>
            </a:endParaRPr>
          </a:p>
          <a:p>
            <a:pPr marR="0" lvl="1" algn="l" defTabSz="914400" rtl="0" eaLnBrk="1" fontAlgn="base" latinLnBrk="0" hangingPunct="1">
              <a:lnSpc>
                <a:spcPct val="150000"/>
              </a:lnSpc>
              <a:spcBef>
                <a:spcPct val="20000"/>
              </a:spcBef>
              <a:spcAft>
                <a:spcPct val="0"/>
              </a:spcAft>
              <a:buClrTx/>
              <a:buSzTx/>
              <a:buFont typeface="Arial" panose="020B0604020202020204" pitchFamily="34" charset="0"/>
              <a:buChar char="•"/>
            </a:pPr>
            <a:endParaRPr kumimoji="0" lang="zh-CN" altLang="en-US" sz="1775" i="0" u="none" strike="noStrike" kern="1200" cap="none" spc="0" normalizeH="0" baseline="0" noProof="1" dirty="0">
              <a:solidFill>
                <a:schemeClr val="tx1"/>
              </a:solidFill>
              <a:latin typeface="Times New Roman" panose="02020603050405020304" charset="0"/>
              <a:ea typeface="宋体" panose="02010600030101010101" pitchFamily="2" charset="-122"/>
              <a:cs typeface="Times New Roman" panose="02020603050405020304" charset="0"/>
              <a:sym typeface="+mn-ea"/>
            </a:endParaRPr>
          </a:p>
          <a:p>
            <a:pPr marR="0" lvl="0" algn="l" defTabSz="914400" rtl="0" eaLnBrk="1" fontAlgn="base" latinLnBrk="0" hangingPunct="1">
              <a:lnSpc>
                <a:spcPct val="150000"/>
              </a:lnSpc>
              <a:spcBef>
                <a:spcPct val="20000"/>
              </a:spcBef>
              <a:spcAft>
                <a:spcPct val="0"/>
              </a:spcAft>
              <a:buClrTx/>
              <a:buSzTx/>
              <a:buFont typeface="Arial" panose="020B0604020202020204" pitchFamily="34" charset="0"/>
              <a:buChar char="•"/>
            </a:pPr>
            <a:r>
              <a:rPr lang="zh-CN" altLang="en-US" dirty="0">
                <a:solidFill>
                  <a:schemeClr val="tx1"/>
                </a:solidFill>
                <a:latin typeface="Times New Roman" panose="02020603050405020304" charset="0"/>
                <a:ea typeface="宋体" panose="02010600030101010101" pitchFamily="2" charset="-122"/>
                <a:cs typeface="Times New Roman" panose="02020603050405020304" charset="0"/>
                <a:sym typeface="+mn-ea"/>
              </a:rPr>
              <a:t>定律问题：近红外光在传播中不仅会有吸收也会有散射：发射极到接收极传播路径为香蕉形路径。</a:t>
            </a:r>
            <a:endParaRPr kumimoji="0" lang="zh-CN" altLang="en-US" i="0" u="none" strike="noStrike" kern="1200" cap="none" spc="0" normalizeH="0" baseline="0" noProof="1">
              <a:solidFill>
                <a:schemeClr val="tx1"/>
              </a:solidFill>
              <a:latin typeface="Times New Roman" panose="02020603050405020304" charset="0"/>
              <a:ea typeface="宋体" panose="02010600030101010101" pitchFamily="2" charset="-122"/>
              <a:cs typeface="Times New Roman" panose="02020603050405020304" charset="0"/>
              <a:sym typeface="+mn-ea"/>
            </a:endParaRPr>
          </a:p>
          <a:p>
            <a:pPr marL="0" marR="0" lvl="0" indent="0" algn="l" defTabSz="914400" rtl="0" eaLnBrk="1" fontAlgn="base" latinLnBrk="0" hangingPunct="1">
              <a:lnSpc>
                <a:spcPct val="150000"/>
              </a:lnSpc>
              <a:spcBef>
                <a:spcPct val="20000"/>
              </a:spcBef>
              <a:spcAft>
                <a:spcPct val="0"/>
              </a:spcAft>
              <a:buClrTx/>
              <a:buSzTx/>
              <a:buFont typeface="Arial" panose="020B0604020202020204" pitchFamily="34" charset="0"/>
              <a:buNone/>
            </a:pPr>
            <a:endParaRPr kumimoji="0" lang="zh-CN" altLang="zh-CN" sz="1800" i="0" u="none" strike="noStrike" kern="1200" cap="none" spc="0" normalizeH="0" baseline="0" noProof="1">
              <a:solidFill>
                <a:schemeClr val="tx1"/>
              </a:solidFill>
              <a:latin typeface="Times New Roman" panose="02020603050405020304" charset="0"/>
              <a:ea typeface="宋体" panose="02010600030101010101" pitchFamily="2" charset="-122"/>
              <a:cs typeface="Times New Roman" panose="02020603050405020304" charset="0"/>
              <a:sym typeface="+mn-ea"/>
            </a:endParaRPr>
          </a:p>
          <a:p>
            <a:pPr marL="0" marR="0" indent="0" algn="l" defTabSz="914400" rtl="0" eaLnBrk="1" fontAlgn="base" latinLnBrk="0" hangingPunct="1">
              <a:lnSpc>
                <a:spcPct val="150000"/>
              </a:lnSpc>
              <a:spcBef>
                <a:spcPct val="20000"/>
              </a:spcBef>
              <a:spcAft>
                <a:spcPct val="0"/>
              </a:spcAft>
              <a:buClrTx/>
              <a:buSzTx/>
              <a:buFontTx/>
              <a:buNone/>
            </a:pPr>
            <a:endParaRPr kumimoji="0" lang="zh-CN" altLang="zh-CN" sz="1800" b="0" i="1" u="none" strike="noStrike" kern="1200" cap="none" spc="0" normalizeH="0" baseline="0" noProof="1">
              <a:solidFill>
                <a:schemeClr val="tx1"/>
              </a:solidFill>
              <a:latin typeface="Times New Roman" panose="02020603050405020304" charset="0"/>
              <a:ea typeface="仿宋" panose="02010609060101010101" charset="-122"/>
              <a:cs typeface="Times New Roman" panose="02020603050405020304" charset="0"/>
              <a:sym typeface="+mn-ea"/>
            </a:endParaRPr>
          </a:p>
          <a:p>
            <a:pPr marL="0" marR="0" indent="0" algn="l" defTabSz="914400" rtl="0" eaLnBrk="1" fontAlgn="base" latinLnBrk="0" hangingPunct="1">
              <a:lnSpc>
                <a:spcPct val="150000"/>
              </a:lnSpc>
              <a:spcBef>
                <a:spcPct val="20000"/>
              </a:spcBef>
              <a:spcAft>
                <a:spcPct val="0"/>
              </a:spcAft>
              <a:buClrTx/>
              <a:buSzTx/>
              <a:buFontTx/>
              <a:buNone/>
            </a:pPr>
            <a:endParaRPr kumimoji="0" lang="zh-CN" altLang="zh-CN" sz="1800" b="0" i="0" u="none" strike="noStrike" kern="1200" cap="none" spc="0" normalizeH="0" baseline="0" noProof="1">
              <a:solidFill>
                <a:schemeClr val="tx1"/>
              </a:solidFill>
              <a:latin typeface="Times New Roman" panose="02020603050405020304" charset="0"/>
              <a:ea typeface="仿宋" panose="02010609060101010101" charset="-122"/>
              <a:cs typeface="Times New Roman" panose="02020603050405020304" charset="0"/>
              <a:sym typeface="+mn-ea"/>
            </a:endParaRPr>
          </a:p>
          <a:p>
            <a:pPr marL="342900" marR="0" indent="-342900" algn="l" defTabSz="914400" rtl="0" eaLnBrk="1" fontAlgn="base" latinLnBrk="0" hangingPunct="1">
              <a:lnSpc>
                <a:spcPct val="150000"/>
              </a:lnSpc>
              <a:spcBef>
                <a:spcPct val="20000"/>
              </a:spcBef>
              <a:spcAft>
                <a:spcPct val="0"/>
              </a:spcAft>
              <a:buClrTx/>
              <a:buSzTx/>
              <a:buFontTx/>
              <a:buChar char="•"/>
            </a:pPr>
            <a:endParaRPr kumimoji="0" lang="zh-CN" altLang="zh-CN" sz="1800" b="0" i="0" u="none" strike="noStrike" kern="1200" cap="none" spc="0" normalizeH="0" baseline="0" noProof="1">
              <a:solidFill>
                <a:schemeClr val="tx1"/>
              </a:solidFill>
              <a:latin typeface="Times New Roman" panose="02020603050405020304" charset="0"/>
              <a:ea typeface="仿宋" panose="02010609060101010101" charset="-122"/>
              <a:cs typeface="Times New Roman" panose="02020603050405020304" charset="0"/>
              <a:sym typeface="+mn-ea"/>
            </a:endParaRPr>
          </a:p>
        </p:txBody>
      </p:sp>
      <p:pic>
        <p:nvPicPr>
          <p:cNvPr id="3" name="图片 2"/>
          <p:cNvPicPr>
            <a:picLocks noChangeAspect="1"/>
          </p:cNvPicPr>
          <p:nvPr/>
        </p:nvPicPr>
        <p:blipFill>
          <a:blip r:embed="rId1"/>
          <a:stretch>
            <a:fillRect/>
          </a:stretch>
        </p:blipFill>
        <p:spPr>
          <a:xfrm>
            <a:off x="1221105" y="3989705"/>
            <a:ext cx="2772410" cy="725170"/>
          </a:xfrm>
          <a:prstGeom prst="rect">
            <a:avLst/>
          </a:prstGeom>
        </p:spPr>
      </p:pic>
    </p:spTree>
    <p:custDataLst>
      <p:tags r:id="rId2"/>
    </p:custData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pic>
        <p:nvPicPr>
          <p:cNvPr id="5" name="内容占位符 4"/>
          <p:cNvPicPr>
            <a:picLocks noChangeAspect="1"/>
          </p:cNvPicPr>
          <p:nvPr>
            <p:ph idx="1"/>
          </p:nvPr>
        </p:nvPicPr>
        <p:blipFill>
          <a:blip r:embed="rId1"/>
          <a:stretch>
            <a:fillRect/>
          </a:stretch>
        </p:blipFill>
        <p:spPr>
          <a:xfrm>
            <a:off x="6387465" y="3363595"/>
            <a:ext cx="5857875" cy="3362325"/>
          </a:xfrm>
          <a:prstGeom prst="rect">
            <a:avLst/>
          </a:prstGeom>
        </p:spPr>
      </p:pic>
      <p:pic>
        <p:nvPicPr>
          <p:cNvPr id="4" name="图片 3" descr="nirsBrainforWebsite"/>
          <p:cNvPicPr>
            <a:picLocks noChangeAspect="1"/>
          </p:cNvPicPr>
          <p:nvPr/>
        </p:nvPicPr>
        <p:blipFill>
          <a:blip r:embed="rId2"/>
          <a:stretch>
            <a:fillRect/>
          </a:stretch>
        </p:blipFill>
        <p:spPr>
          <a:xfrm>
            <a:off x="103505" y="454660"/>
            <a:ext cx="6428740" cy="3418205"/>
          </a:xfrm>
          <a:prstGeom prst="rect">
            <a:avLst/>
          </a:prstGeom>
        </p:spPr>
      </p:pic>
    </p:spTree>
    <p:custDataLst>
      <p:tags r:id="rId3"/>
    </p:custData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fNIRS</a:t>
            </a:r>
            <a:r>
              <a:rPr lang="zh-CN" altLang="en-US"/>
              <a:t>成像原理（数学原理）</a:t>
            </a:r>
            <a:endParaRPr lang="zh-CN" altLang="en-US"/>
          </a:p>
        </p:txBody>
      </p:sp>
      <p:sp>
        <p:nvSpPr>
          <p:cNvPr id="6" name="内容占位符 5"/>
          <p:cNvSpPr>
            <a:spLocks noGrp="1"/>
          </p:cNvSpPr>
          <p:nvPr>
            <p:ph idx="1"/>
          </p:nvPr>
        </p:nvSpPr>
        <p:spPr>
          <a:xfrm>
            <a:off x="457200" y="1313180"/>
            <a:ext cx="11396980" cy="5327650"/>
          </a:xfrm>
        </p:spPr>
        <p:txBody>
          <a:bodyPr>
            <a:normAutofit/>
          </a:bodyPr>
          <a:lstStyle/>
          <a:p>
            <a:pPr marR="0" algn="l" defTabSz="914400" rtl="0" eaLnBrk="1" fontAlgn="base" latinLnBrk="0" hangingPunct="1">
              <a:lnSpc>
                <a:spcPct val="150000"/>
              </a:lnSpc>
              <a:spcBef>
                <a:spcPct val="20000"/>
              </a:spcBef>
              <a:spcAft>
                <a:spcPct val="0"/>
              </a:spcAft>
              <a:buClrTx/>
              <a:buSzTx/>
              <a:buFont typeface="Wingdings" panose="05000000000000000000" charset="0"/>
              <a:buChar char="ü"/>
            </a:pPr>
            <a:r>
              <a:rPr kumimoji="0" lang="zh-CN" altLang="zh-CN" sz="1800" b="1" i="0" u="none" strike="noStrike" kern="1200" cap="none" spc="0" normalizeH="0" baseline="0" noProof="1">
                <a:solidFill>
                  <a:schemeClr val="tx1"/>
                </a:solidFill>
                <a:latin typeface="Times New Roman" panose="02020603050405020304" charset="0"/>
                <a:ea typeface="宋体" panose="02010600030101010101" pitchFamily="2" charset="-122"/>
                <a:cs typeface="Times New Roman" panose="02020603050405020304" charset="0"/>
                <a:sym typeface="+mn-ea"/>
              </a:rPr>
              <a:t>修正的比尔</a:t>
            </a:r>
            <a:r>
              <a:rPr kumimoji="0" lang="en-US" altLang="zh-CN" sz="1800" b="1" i="0" u="none" strike="noStrike" kern="1200" cap="none" spc="0" normalizeH="0" baseline="0" noProof="1">
                <a:solidFill>
                  <a:schemeClr val="tx1"/>
                </a:solidFill>
                <a:latin typeface="Times New Roman" panose="02020603050405020304" charset="0"/>
                <a:ea typeface="宋体" panose="02010600030101010101" pitchFamily="2" charset="-122"/>
                <a:cs typeface="Times New Roman" panose="02020603050405020304" charset="0"/>
                <a:sym typeface="+mn-ea"/>
              </a:rPr>
              <a:t>-</a:t>
            </a:r>
            <a:r>
              <a:rPr kumimoji="0" lang="zh-CN" altLang="en-US" sz="1800" b="1" i="0" u="none" strike="noStrike" kern="1200" cap="none" spc="0" normalizeH="0" baseline="0" noProof="1">
                <a:solidFill>
                  <a:schemeClr val="tx1"/>
                </a:solidFill>
                <a:latin typeface="Times New Roman" panose="02020603050405020304" charset="0"/>
                <a:ea typeface="宋体" panose="02010600030101010101" pitchFamily="2" charset="-122"/>
                <a:cs typeface="Times New Roman" panose="02020603050405020304" charset="0"/>
                <a:sym typeface="+mn-ea"/>
              </a:rPr>
              <a:t>朗伯定律（</a:t>
            </a:r>
            <a:r>
              <a:rPr kumimoji="0" lang="en-US" altLang="zh-CN" sz="1800" b="1" i="0" u="none" strike="noStrike" kern="1200" cap="none" spc="0" normalizeH="0" baseline="0" noProof="1">
                <a:solidFill>
                  <a:schemeClr val="tx1"/>
                </a:solidFill>
                <a:latin typeface="Times New Roman" panose="02020603050405020304" charset="0"/>
                <a:ea typeface="宋体" panose="02010600030101010101" pitchFamily="2" charset="-122"/>
                <a:cs typeface="Times New Roman" panose="02020603050405020304" charset="0"/>
                <a:sym typeface="+mn-ea"/>
              </a:rPr>
              <a:t>Modified Beer-Lambert Law</a:t>
            </a:r>
            <a:r>
              <a:rPr kumimoji="0" lang="zh-CN" altLang="zh-CN" sz="1800" b="1" i="0" u="none" strike="noStrike" kern="1200" cap="none" spc="0" normalizeH="0" baseline="0" noProof="1">
                <a:solidFill>
                  <a:schemeClr val="tx1"/>
                </a:solidFill>
                <a:latin typeface="Times New Roman" panose="02020603050405020304" charset="0"/>
                <a:ea typeface="宋体" panose="02010600030101010101" pitchFamily="2" charset="-122"/>
                <a:cs typeface="Times New Roman" panose="02020603050405020304" charset="0"/>
                <a:sym typeface="+mn-ea"/>
              </a:rPr>
              <a:t>，</a:t>
            </a:r>
            <a:r>
              <a:rPr kumimoji="0" lang="en-US" altLang="zh-CN" sz="1800" b="1" i="0" u="none" strike="noStrike" kern="1200" cap="none" spc="0" normalizeH="0" baseline="0" noProof="1">
                <a:solidFill>
                  <a:schemeClr val="tx1"/>
                </a:solidFill>
                <a:latin typeface="Times New Roman" panose="02020603050405020304" charset="0"/>
                <a:ea typeface="宋体" panose="02010600030101010101" pitchFamily="2" charset="-122"/>
                <a:cs typeface="Times New Roman" panose="02020603050405020304" charset="0"/>
                <a:sym typeface="+mn-ea"/>
              </a:rPr>
              <a:t>MBLL</a:t>
            </a:r>
            <a:r>
              <a:rPr kumimoji="0" lang="zh-CN" altLang="en-US" sz="1800" b="1" i="0" u="none" strike="noStrike" kern="1200" cap="none" spc="0" normalizeH="0" baseline="0" noProof="1">
                <a:solidFill>
                  <a:schemeClr val="tx1"/>
                </a:solidFill>
                <a:latin typeface="Times New Roman" panose="02020603050405020304" charset="0"/>
                <a:ea typeface="宋体" panose="02010600030101010101" pitchFamily="2" charset="-122"/>
                <a:cs typeface="Times New Roman" panose="02020603050405020304" charset="0"/>
                <a:sym typeface="+mn-ea"/>
              </a:rPr>
              <a:t>）</a:t>
            </a:r>
            <a:endParaRPr kumimoji="0" lang="zh-CN" altLang="en-US" sz="1800" b="1" i="0" u="none" strike="noStrike" kern="1200" cap="none" spc="0" normalizeH="0" baseline="0" noProof="1">
              <a:solidFill>
                <a:schemeClr val="tx1"/>
              </a:solidFill>
              <a:latin typeface="Times New Roman" panose="02020603050405020304" charset="0"/>
              <a:ea typeface="宋体" panose="02010600030101010101" pitchFamily="2" charset="-122"/>
              <a:cs typeface="Times New Roman" panose="02020603050405020304" charset="0"/>
              <a:sym typeface="+mn-ea"/>
            </a:endParaRPr>
          </a:p>
          <a:p>
            <a:pPr marR="0" algn="l" defTabSz="914400" rtl="0" eaLnBrk="1" fontAlgn="base" latinLnBrk="0" hangingPunct="1">
              <a:lnSpc>
                <a:spcPct val="150000"/>
              </a:lnSpc>
              <a:spcBef>
                <a:spcPct val="20000"/>
              </a:spcBef>
              <a:spcAft>
                <a:spcPct val="0"/>
              </a:spcAft>
              <a:buClrTx/>
              <a:buSzTx/>
              <a:buFont typeface="Arial" panose="020B0604020202020204" pitchFamily="34" charset="0"/>
              <a:buChar char="•"/>
            </a:pPr>
            <a:r>
              <a:rPr kumimoji="0" lang="zh-CN" altLang="zh-CN" sz="1800" i="0" u="none" strike="noStrike" kern="1200" cap="none" spc="0" normalizeH="0" baseline="0" noProof="1">
                <a:solidFill>
                  <a:schemeClr val="tx1"/>
                </a:solidFill>
                <a:latin typeface="Times New Roman" panose="02020603050405020304" charset="0"/>
                <a:ea typeface="宋体" panose="02010600030101010101" pitchFamily="2" charset="-122"/>
                <a:cs typeface="Times New Roman" panose="02020603050405020304" charset="0"/>
                <a:sym typeface="+mn-ea"/>
              </a:rPr>
              <a:t>定律内容：考虑到光的散射，需要对</a:t>
            </a:r>
            <a:r>
              <a:rPr kumimoji="0" lang="en-US" altLang="zh-CN" sz="1800" i="0" u="none" strike="noStrike" kern="1200" cap="none" spc="0" normalizeH="0" baseline="0" noProof="1">
                <a:solidFill>
                  <a:schemeClr val="tx1"/>
                </a:solidFill>
                <a:latin typeface="Times New Roman" panose="02020603050405020304" charset="0"/>
                <a:ea typeface="宋体" panose="02010600030101010101" pitchFamily="2" charset="-122"/>
                <a:cs typeface="Times New Roman" panose="02020603050405020304" charset="0"/>
                <a:sym typeface="+mn-ea"/>
              </a:rPr>
              <a:t>BLL</a:t>
            </a:r>
            <a:r>
              <a:rPr kumimoji="0" lang="zh-CN" altLang="zh-CN" sz="1800" i="0" u="none" strike="noStrike" kern="1200" cap="none" spc="0" normalizeH="0" baseline="0" noProof="1">
                <a:solidFill>
                  <a:schemeClr val="tx1"/>
                </a:solidFill>
                <a:latin typeface="Times New Roman" panose="02020603050405020304" charset="0"/>
                <a:ea typeface="宋体" panose="02010600030101010101" pitchFamily="2" charset="-122"/>
                <a:cs typeface="Times New Roman" panose="02020603050405020304" charset="0"/>
                <a:sym typeface="+mn-ea"/>
              </a:rPr>
              <a:t>进行修正</a:t>
            </a:r>
            <a:endParaRPr kumimoji="0" lang="zh-CN" altLang="zh-CN" sz="1800" i="0" u="none" strike="noStrike" kern="1200" cap="none" spc="0" normalizeH="0" baseline="0" noProof="1">
              <a:solidFill>
                <a:schemeClr val="tx1"/>
              </a:solidFill>
              <a:latin typeface="Times New Roman" panose="02020603050405020304" charset="0"/>
              <a:ea typeface="宋体" panose="02010600030101010101" pitchFamily="2" charset="-122"/>
              <a:cs typeface="Times New Roman" panose="02020603050405020304" charset="0"/>
              <a:sym typeface="+mn-ea"/>
            </a:endParaRPr>
          </a:p>
          <a:p>
            <a:pPr marR="0" algn="l" defTabSz="914400" rtl="0" eaLnBrk="1" fontAlgn="base" latinLnBrk="0" hangingPunct="1">
              <a:lnSpc>
                <a:spcPct val="150000"/>
              </a:lnSpc>
              <a:spcBef>
                <a:spcPct val="20000"/>
              </a:spcBef>
              <a:spcAft>
                <a:spcPct val="0"/>
              </a:spcAft>
              <a:buClrTx/>
              <a:buSzTx/>
              <a:buFont typeface="Arial" panose="020B0604020202020204" pitchFamily="34" charset="0"/>
              <a:buChar char="•"/>
            </a:pPr>
            <a:r>
              <a:rPr kumimoji="0" lang="zh-CN" altLang="zh-CN" sz="1800" i="0" u="none" strike="noStrike" kern="1200" cap="none" spc="0" normalizeH="0" baseline="0" noProof="1">
                <a:solidFill>
                  <a:schemeClr val="tx1"/>
                </a:solidFill>
                <a:latin typeface="Times New Roman" panose="02020603050405020304" charset="0"/>
                <a:ea typeface="宋体" panose="02010600030101010101" pitchFamily="2" charset="-122"/>
                <a:cs typeface="Times New Roman" panose="02020603050405020304" charset="0"/>
                <a:sym typeface="+mn-ea"/>
              </a:rPr>
              <a:t>定律公式：</a:t>
            </a:r>
            <a:r>
              <a:rPr kumimoji="0" lang="en-US" altLang="zh-CN" sz="1800" i="0" u="none" strike="noStrike" kern="1200" cap="none" spc="0" normalizeH="0" baseline="0" noProof="1">
                <a:solidFill>
                  <a:schemeClr val="tx1"/>
                </a:solidFill>
                <a:latin typeface="Times New Roman" panose="02020603050405020304" charset="0"/>
                <a:ea typeface="宋体" panose="02010600030101010101" pitchFamily="2" charset="-122"/>
                <a:cs typeface="Times New Roman" panose="02020603050405020304" charset="0"/>
                <a:sym typeface="+mn-ea"/>
              </a:rPr>
              <a:t>OD = </a:t>
            </a:r>
            <a:r>
              <a:rPr kumimoji="0" lang="en-US" altLang="zh-CN" sz="2000" i="0" u="none" strike="noStrike" kern="1200" cap="none" spc="0" normalizeH="0" baseline="0" noProof="1">
                <a:solidFill>
                  <a:schemeClr val="tx1"/>
                </a:solidFill>
                <a:latin typeface="Times New Roman" panose="02020603050405020304" charset="0"/>
                <a:ea typeface="宋体" panose="02010600030101010101" pitchFamily="2" charset="-122"/>
                <a:cs typeface="Times New Roman" panose="02020603050405020304" charset="0"/>
                <a:sym typeface="+mn-ea"/>
              </a:rPr>
              <a:t>ε</a:t>
            </a:r>
            <a:r>
              <a:rPr kumimoji="0" lang="en-US" altLang="zh-CN" sz="2000" i="0" u="none" strike="noStrike" kern="1200" cap="none" spc="0" normalizeH="0" baseline="0" noProof="1">
                <a:solidFill>
                  <a:schemeClr val="tx1"/>
                </a:solidFill>
                <a:latin typeface="Times New Roman" panose="02020603050405020304" charset="0"/>
                <a:ea typeface="微软雅黑" panose="020B0503020204020204" charset="-122"/>
                <a:cs typeface="Times New Roman" panose="02020603050405020304" charset="0"/>
                <a:sym typeface="+mn-ea"/>
              </a:rPr>
              <a:t>× </a:t>
            </a:r>
            <a:r>
              <a:rPr kumimoji="0" lang="en-US" altLang="zh-CN" sz="2000" i="0" u="none" strike="noStrike" kern="1200" cap="none" spc="0" normalizeH="0" baseline="0" noProof="1">
                <a:solidFill>
                  <a:schemeClr val="tx1"/>
                </a:solidFill>
                <a:latin typeface="Times New Roman" panose="02020603050405020304" charset="0"/>
                <a:ea typeface="宋体" panose="02010600030101010101" pitchFamily="2" charset="-122"/>
                <a:cs typeface="Times New Roman" panose="02020603050405020304" charset="0"/>
                <a:sym typeface="+mn-ea"/>
              </a:rPr>
              <a:t>C </a:t>
            </a:r>
            <a:r>
              <a:rPr kumimoji="0" lang="en-US" altLang="zh-CN" sz="2000" i="0" u="none" strike="noStrike" kern="1200" cap="none" spc="0" normalizeH="0" baseline="0" noProof="1">
                <a:solidFill>
                  <a:schemeClr val="tx1"/>
                </a:solidFill>
                <a:latin typeface="Times New Roman" panose="02020603050405020304" charset="0"/>
                <a:ea typeface="微软雅黑" panose="020B0503020204020204" charset="-122"/>
                <a:cs typeface="Times New Roman" panose="02020603050405020304" charset="0"/>
                <a:sym typeface="+mn-ea"/>
              </a:rPr>
              <a:t>× </a:t>
            </a:r>
            <a:r>
              <a:rPr kumimoji="0" lang="en-US" altLang="zh-CN" sz="2000" i="0" u="none" strike="noStrike" kern="1200" cap="none" spc="0" normalizeH="0" baseline="0" noProof="1">
                <a:solidFill>
                  <a:schemeClr val="tx1"/>
                </a:solidFill>
                <a:latin typeface="Times New Roman" panose="02020603050405020304" charset="0"/>
                <a:ea typeface="宋体" panose="02010600030101010101" pitchFamily="2" charset="-122"/>
                <a:cs typeface="Times New Roman" panose="02020603050405020304" charset="0"/>
                <a:sym typeface="+mn-ea"/>
              </a:rPr>
              <a:t>DPF </a:t>
            </a:r>
            <a:r>
              <a:rPr lang="en-US" altLang="zh-CN" sz="2000" dirty="0">
                <a:solidFill>
                  <a:schemeClr val="tx1"/>
                </a:solidFill>
                <a:latin typeface="Times New Roman" panose="02020603050405020304" charset="0"/>
                <a:ea typeface="微软雅黑" panose="020B0503020204020204" charset="-122"/>
                <a:cs typeface="Times New Roman" panose="02020603050405020304" charset="0"/>
                <a:sym typeface="+mn-ea"/>
              </a:rPr>
              <a:t>× </a:t>
            </a:r>
            <a:r>
              <a:rPr kumimoji="0" lang="en-US" altLang="zh-CN" sz="2000" i="0" u="none" strike="noStrike" kern="1200" cap="none" spc="0" normalizeH="0" baseline="0" noProof="1">
                <a:solidFill>
                  <a:schemeClr val="tx1"/>
                </a:solidFill>
                <a:latin typeface="Times New Roman" panose="02020603050405020304" charset="0"/>
                <a:ea typeface="宋体" panose="02010600030101010101" pitchFamily="2" charset="-122"/>
                <a:cs typeface="Times New Roman" panose="02020603050405020304" charset="0"/>
                <a:sym typeface="+mn-ea"/>
              </a:rPr>
              <a:t>L + G</a:t>
            </a:r>
            <a:r>
              <a:rPr kumimoji="0" lang="zh-CN" altLang="zh-CN" sz="2000" i="0" u="none" strike="noStrike" kern="1200" cap="none" spc="0" normalizeH="0" baseline="0" noProof="1">
                <a:solidFill>
                  <a:schemeClr val="tx1"/>
                </a:solidFill>
                <a:latin typeface="Times New Roman" panose="02020603050405020304" charset="0"/>
                <a:ea typeface="宋体" panose="02010600030101010101" pitchFamily="2" charset="-122"/>
                <a:cs typeface="Times New Roman" panose="02020603050405020304" charset="0"/>
                <a:sym typeface="+mn-ea"/>
              </a:rPr>
              <a:t>，其中</a:t>
            </a:r>
            <a:r>
              <a:rPr kumimoji="0" lang="en-US" altLang="zh-CN" sz="2000" i="0" u="none" strike="noStrike" kern="1200" cap="none" spc="0" normalizeH="0" baseline="0" noProof="1">
                <a:solidFill>
                  <a:schemeClr val="tx1"/>
                </a:solidFill>
                <a:latin typeface="Times New Roman" panose="02020603050405020304" charset="0"/>
                <a:ea typeface="宋体" panose="02010600030101010101" pitchFamily="2" charset="-122"/>
                <a:cs typeface="Times New Roman" panose="02020603050405020304" charset="0"/>
                <a:sym typeface="+mn-ea"/>
              </a:rPr>
              <a:t>OD</a:t>
            </a:r>
            <a:r>
              <a:rPr kumimoji="0" lang="zh-CN" altLang="en-US" sz="2000" i="0" u="none" strike="noStrike" kern="1200" cap="none" spc="0" normalizeH="0" baseline="0" noProof="1">
                <a:solidFill>
                  <a:schemeClr val="tx1"/>
                </a:solidFill>
                <a:latin typeface="Times New Roman" panose="02020603050405020304" charset="0"/>
                <a:ea typeface="宋体" panose="02010600030101010101" pitchFamily="2" charset="-122"/>
                <a:cs typeface="Times New Roman" panose="02020603050405020304" charset="0"/>
                <a:sym typeface="+mn-ea"/>
              </a:rPr>
              <a:t>为光衰减量（</a:t>
            </a:r>
            <a:r>
              <a:rPr kumimoji="0" lang="en-US" altLang="zh-CN" sz="2000" i="0" u="none" strike="noStrike" kern="1200" cap="none" spc="0" normalizeH="0" baseline="0" noProof="1">
                <a:solidFill>
                  <a:schemeClr val="tx1"/>
                </a:solidFill>
                <a:latin typeface="Times New Roman" panose="02020603050405020304" charset="0"/>
                <a:ea typeface="宋体" panose="02010600030101010101" pitchFamily="2" charset="-122"/>
                <a:cs typeface="Times New Roman" panose="02020603050405020304" charset="0"/>
                <a:sym typeface="+mn-ea"/>
              </a:rPr>
              <a:t>log(I</a:t>
            </a:r>
            <a:r>
              <a:rPr kumimoji="0" lang="en-US" altLang="zh-CN" sz="2000" i="0" u="none" strike="noStrike" kern="1200" cap="none" spc="0" normalizeH="0" baseline="-25000" noProof="1">
                <a:solidFill>
                  <a:schemeClr val="tx1"/>
                </a:solidFill>
                <a:latin typeface="Times New Roman" panose="02020603050405020304" charset="0"/>
                <a:ea typeface="宋体" panose="02010600030101010101" pitchFamily="2" charset="-122"/>
                <a:cs typeface="Times New Roman" panose="02020603050405020304" charset="0"/>
                <a:sym typeface="+mn-ea"/>
              </a:rPr>
              <a:t>0</a:t>
            </a:r>
            <a:r>
              <a:rPr kumimoji="0" lang="en-US" altLang="zh-CN" sz="2000" i="0" u="none" strike="noStrike" kern="1200" cap="none" spc="0" normalizeH="0" baseline="0" noProof="1">
                <a:solidFill>
                  <a:schemeClr val="tx1"/>
                </a:solidFill>
                <a:latin typeface="Times New Roman" panose="02020603050405020304" charset="0"/>
                <a:ea typeface="宋体" panose="02010600030101010101" pitchFamily="2" charset="-122"/>
                <a:cs typeface="Times New Roman" panose="02020603050405020304" charset="0"/>
                <a:sym typeface="+mn-ea"/>
              </a:rPr>
              <a:t>/I</a:t>
            </a:r>
            <a:r>
              <a:rPr kumimoji="0" lang="en-US" altLang="zh-CN" sz="2000" i="0" u="none" strike="noStrike" kern="1200" cap="none" spc="0" normalizeH="0" baseline="-25000" noProof="1">
                <a:solidFill>
                  <a:schemeClr val="tx1"/>
                </a:solidFill>
                <a:latin typeface="Times New Roman" panose="02020603050405020304" charset="0"/>
                <a:ea typeface="宋体" panose="02010600030101010101" pitchFamily="2" charset="-122"/>
                <a:cs typeface="Times New Roman" panose="02020603050405020304" charset="0"/>
                <a:sym typeface="+mn-ea"/>
              </a:rPr>
              <a:t>1</a:t>
            </a:r>
            <a:r>
              <a:rPr kumimoji="0" lang="en-US" altLang="zh-CN" sz="2000" i="0" u="none" strike="noStrike" kern="1200" cap="none" spc="0" normalizeH="0" baseline="0" noProof="1">
                <a:solidFill>
                  <a:schemeClr val="tx1"/>
                </a:solidFill>
                <a:latin typeface="Times New Roman" panose="02020603050405020304" charset="0"/>
                <a:ea typeface="宋体" panose="02010600030101010101" pitchFamily="2" charset="-122"/>
                <a:cs typeface="Times New Roman" panose="02020603050405020304" charset="0"/>
                <a:sym typeface="+mn-ea"/>
              </a:rPr>
              <a:t>)</a:t>
            </a:r>
            <a:r>
              <a:rPr kumimoji="0" lang="zh-CN" altLang="en-US" sz="2000" i="0" u="none" strike="noStrike" kern="1200" cap="none" spc="0" normalizeH="0" baseline="0" noProof="1">
                <a:solidFill>
                  <a:schemeClr val="tx1"/>
                </a:solidFill>
                <a:latin typeface="Times New Roman" panose="02020603050405020304" charset="0"/>
                <a:ea typeface="宋体" panose="02010600030101010101" pitchFamily="2" charset="-122"/>
                <a:cs typeface="Times New Roman" panose="02020603050405020304" charset="0"/>
                <a:sym typeface="+mn-ea"/>
              </a:rPr>
              <a:t>），</a:t>
            </a:r>
            <a:r>
              <a:rPr kumimoji="0" lang="en-US" altLang="zh-CN" sz="2000" i="0" u="none" strike="noStrike" kern="1200" cap="none" spc="0" normalizeH="0" baseline="0" noProof="1">
                <a:solidFill>
                  <a:schemeClr val="tx1"/>
                </a:solidFill>
                <a:latin typeface="Times New Roman" panose="02020603050405020304" charset="0"/>
                <a:ea typeface="宋体" panose="02010600030101010101" pitchFamily="2" charset="-122"/>
                <a:cs typeface="Times New Roman" panose="02020603050405020304" charset="0"/>
                <a:sym typeface="+mn-ea"/>
              </a:rPr>
              <a:t>C</a:t>
            </a:r>
            <a:r>
              <a:rPr kumimoji="0" lang="zh-CN" altLang="en-US" sz="2000" i="0" u="none" strike="noStrike" kern="1200" cap="none" spc="0" normalizeH="0" baseline="0" noProof="1">
                <a:solidFill>
                  <a:schemeClr val="tx1"/>
                </a:solidFill>
                <a:latin typeface="Times New Roman" panose="02020603050405020304" charset="0"/>
                <a:ea typeface="宋体" panose="02010600030101010101" pitchFamily="2" charset="-122"/>
                <a:cs typeface="Times New Roman" panose="02020603050405020304" charset="0"/>
                <a:sym typeface="+mn-ea"/>
              </a:rPr>
              <a:t>为吸光物质浓度</a:t>
            </a:r>
            <a:r>
              <a:rPr kumimoji="0" lang="en-US" altLang="zh-CN" sz="2000" i="0" u="none" strike="noStrike" kern="1200" cap="none" spc="0" normalizeH="0" baseline="0" noProof="1">
                <a:solidFill>
                  <a:schemeClr val="tx1"/>
                </a:solidFill>
                <a:latin typeface="Times New Roman" panose="02020603050405020304" charset="0"/>
                <a:ea typeface="宋体" panose="02010600030101010101" pitchFamily="2" charset="-122"/>
                <a:cs typeface="Times New Roman" panose="02020603050405020304" charset="0"/>
                <a:sym typeface="+mn-ea"/>
              </a:rPr>
              <a:t>(</a:t>
            </a:r>
            <a:r>
              <a:rPr kumimoji="0" lang="zh-CN" altLang="en-US" sz="2000" i="0" u="none" strike="noStrike" kern="1200" cap="none" spc="0" normalizeH="0" baseline="0" noProof="1">
                <a:solidFill>
                  <a:schemeClr val="tx1"/>
                </a:solidFill>
                <a:latin typeface="Times New Roman" panose="02020603050405020304" charset="0"/>
                <a:ea typeface="宋体" panose="02010600030101010101" pitchFamily="2" charset="-122"/>
                <a:cs typeface="Times New Roman" panose="02020603050405020304" charset="0"/>
                <a:sym typeface="+mn-ea"/>
              </a:rPr>
              <a:t>单位是</a:t>
            </a:r>
            <a:r>
              <a:rPr kumimoji="0" lang="en-US" altLang="zh-CN" sz="2000" i="0" u="none" strike="noStrike" kern="1200" cap="none" spc="0" normalizeH="0" baseline="0" noProof="1">
                <a:solidFill>
                  <a:schemeClr val="tx1"/>
                </a:solidFill>
                <a:latin typeface="Times New Roman" panose="02020603050405020304" charset="0"/>
                <a:ea typeface="宋体" panose="02010600030101010101" pitchFamily="2" charset="-122"/>
                <a:cs typeface="Times New Roman" panose="02020603050405020304" charset="0"/>
                <a:sym typeface="+mn-ea"/>
              </a:rPr>
              <a:t>mol)</a:t>
            </a:r>
            <a:r>
              <a:rPr kumimoji="0" lang="zh-CN" altLang="zh-CN" sz="2000" i="0" u="none" strike="noStrike" kern="1200" cap="none" spc="0" normalizeH="0" baseline="0" noProof="1">
                <a:solidFill>
                  <a:schemeClr val="tx1"/>
                </a:solidFill>
                <a:latin typeface="Times New Roman" panose="02020603050405020304" charset="0"/>
                <a:ea typeface="宋体" panose="02010600030101010101" pitchFamily="2" charset="-122"/>
                <a:cs typeface="Times New Roman" panose="02020603050405020304" charset="0"/>
                <a:sym typeface="+mn-ea"/>
              </a:rPr>
              <a:t>，</a:t>
            </a:r>
            <a:r>
              <a:rPr lang="en-US" altLang="zh-CN" sz="1800" dirty="0">
                <a:solidFill>
                  <a:schemeClr val="tx1"/>
                </a:solidFill>
                <a:latin typeface="Times New Roman" panose="02020603050405020304" charset="0"/>
                <a:ea typeface="宋体" panose="02010600030101010101" pitchFamily="2" charset="-122"/>
                <a:cs typeface="Times New Roman" panose="02020603050405020304" charset="0"/>
                <a:sym typeface="+mn-ea"/>
              </a:rPr>
              <a:t>ε</a:t>
            </a:r>
            <a:r>
              <a:rPr lang="zh-CN" altLang="en-US" sz="2000" dirty="0">
                <a:solidFill>
                  <a:schemeClr val="tx1"/>
                </a:solidFill>
                <a:latin typeface="Times New Roman" panose="02020603050405020304" charset="0"/>
                <a:ea typeface="宋体" panose="02010600030101010101" pitchFamily="2" charset="-122"/>
                <a:cs typeface="Times New Roman" panose="02020603050405020304" charset="0"/>
                <a:sym typeface="+mn-ea"/>
              </a:rPr>
              <a:t>为消光系数（单位是</a:t>
            </a:r>
            <a:r>
              <a:rPr lang="en-US" altLang="zh-CN" sz="2000" dirty="0">
                <a:solidFill>
                  <a:schemeClr val="tx1"/>
                </a:solidFill>
                <a:latin typeface="Times New Roman" panose="02020603050405020304" charset="0"/>
                <a:ea typeface="宋体" panose="02010600030101010101" pitchFamily="2" charset="-122"/>
                <a:cs typeface="Times New Roman" panose="02020603050405020304" charset="0"/>
                <a:sym typeface="+mn-ea"/>
              </a:rPr>
              <a:t>mol</a:t>
            </a:r>
            <a:r>
              <a:rPr lang="en-US" altLang="zh-CN" sz="2000" baseline="30000" dirty="0">
                <a:solidFill>
                  <a:schemeClr val="tx1"/>
                </a:solidFill>
                <a:latin typeface="Times New Roman" panose="02020603050405020304" charset="0"/>
                <a:ea typeface="宋体" panose="02010600030101010101" pitchFamily="2" charset="-122"/>
                <a:cs typeface="Times New Roman" panose="02020603050405020304" charset="0"/>
                <a:sym typeface="+mn-ea"/>
              </a:rPr>
              <a:t>-1</a:t>
            </a:r>
            <a:r>
              <a:rPr lang="en-US" altLang="zh-CN" sz="2000" dirty="0">
                <a:solidFill>
                  <a:schemeClr val="tx1"/>
                </a:solidFill>
                <a:latin typeface="Times New Roman" panose="02020603050405020304" charset="0"/>
                <a:ea typeface="宋体" panose="02010600030101010101" pitchFamily="2" charset="-122"/>
                <a:cs typeface="Times New Roman" panose="02020603050405020304" charset="0"/>
                <a:sym typeface="+mn-ea"/>
              </a:rPr>
              <a:t>*cm</a:t>
            </a:r>
            <a:r>
              <a:rPr lang="en-US" altLang="zh-CN" sz="2000" baseline="30000" dirty="0">
                <a:solidFill>
                  <a:schemeClr val="tx1"/>
                </a:solidFill>
                <a:latin typeface="Times New Roman" panose="02020603050405020304" charset="0"/>
                <a:ea typeface="宋体" panose="02010600030101010101" pitchFamily="2" charset="-122"/>
                <a:cs typeface="Times New Roman" panose="02020603050405020304" charset="0"/>
                <a:sym typeface="+mn-ea"/>
              </a:rPr>
              <a:t>-1</a:t>
            </a:r>
            <a:r>
              <a:rPr lang="zh-CN" altLang="en-US" sz="2000" dirty="0">
                <a:solidFill>
                  <a:schemeClr val="tx1"/>
                </a:solidFill>
                <a:latin typeface="Times New Roman" panose="02020603050405020304" charset="0"/>
                <a:ea typeface="宋体" panose="02010600030101010101" pitchFamily="2" charset="-122"/>
                <a:cs typeface="Times New Roman" panose="02020603050405020304" charset="0"/>
                <a:sym typeface="+mn-ea"/>
              </a:rPr>
              <a:t>），</a:t>
            </a:r>
            <a:r>
              <a:rPr lang="en-US" altLang="zh-CN" sz="2000" dirty="0">
                <a:solidFill>
                  <a:schemeClr val="tx1"/>
                </a:solidFill>
                <a:latin typeface="Times New Roman" panose="02020603050405020304" charset="0"/>
                <a:ea typeface="宋体" panose="02010600030101010101" pitchFamily="2" charset="-122"/>
                <a:cs typeface="Times New Roman" panose="02020603050405020304" charset="0"/>
                <a:sym typeface="+mn-ea"/>
              </a:rPr>
              <a:t>L</a:t>
            </a:r>
            <a:r>
              <a:rPr lang="zh-CN" altLang="en-US" sz="2000" dirty="0">
                <a:solidFill>
                  <a:schemeClr val="tx1"/>
                </a:solidFill>
                <a:latin typeface="Times New Roman" panose="02020603050405020304" charset="0"/>
                <a:ea typeface="宋体" panose="02010600030101010101" pitchFamily="2" charset="-122"/>
                <a:cs typeface="Times New Roman" panose="02020603050405020304" charset="0"/>
                <a:sym typeface="+mn-ea"/>
              </a:rPr>
              <a:t>为近红外光发射极和接收极之间的直线距离（单位是</a:t>
            </a:r>
            <a:r>
              <a:rPr lang="en-US" altLang="zh-CN" sz="2000" dirty="0">
                <a:solidFill>
                  <a:schemeClr val="tx1"/>
                </a:solidFill>
                <a:latin typeface="Times New Roman" panose="02020603050405020304" charset="0"/>
                <a:ea typeface="宋体" panose="02010600030101010101" pitchFamily="2" charset="-122"/>
                <a:cs typeface="Times New Roman" panose="02020603050405020304" charset="0"/>
                <a:sym typeface="+mn-ea"/>
              </a:rPr>
              <a:t> cm</a:t>
            </a:r>
            <a:r>
              <a:rPr lang="zh-CN" altLang="en-US" sz="2000" dirty="0">
                <a:solidFill>
                  <a:schemeClr val="tx1"/>
                </a:solidFill>
                <a:latin typeface="Times New Roman" panose="02020603050405020304" charset="0"/>
                <a:ea typeface="宋体" panose="02010600030101010101" pitchFamily="2" charset="-122"/>
                <a:cs typeface="Times New Roman" panose="02020603050405020304" charset="0"/>
                <a:sym typeface="+mn-ea"/>
              </a:rPr>
              <a:t>），</a:t>
            </a:r>
            <a:r>
              <a:rPr lang="en-US" altLang="zh-CN" sz="2000" dirty="0">
                <a:solidFill>
                  <a:schemeClr val="tx1"/>
                </a:solidFill>
                <a:latin typeface="Times New Roman" panose="02020603050405020304" charset="0"/>
                <a:ea typeface="宋体" panose="02010600030101010101" pitchFamily="2" charset="-122"/>
                <a:cs typeface="Times New Roman" panose="02020603050405020304" charset="0"/>
                <a:sym typeface="+mn-ea"/>
              </a:rPr>
              <a:t>DPF</a:t>
            </a:r>
            <a:r>
              <a:rPr lang="zh-CN" altLang="zh-CN" sz="2000" dirty="0">
                <a:solidFill>
                  <a:schemeClr val="tx1"/>
                </a:solidFill>
                <a:latin typeface="Times New Roman" panose="02020603050405020304" charset="0"/>
                <a:ea typeface="宋体" panose="02010600030101010101" pitchFamily="2" charset="-122"/>
                <a:cs typeface="Times New Roman" panose="02020603050405020304" charset="0"/>
                <a:sym typeface="+mn-ea"/>
              </a:rPr>
              <a:t>为路径长度修正因子，</a:t>
            </a:r>
            <a:r>
              <a:rPr lang="en-US" altLang="zh-CN" sz="2000" dirty="0">
                <a:solidFill>
                  <a:schemeClr val="tx1"/>
                </a:solidFill>
                <a:latin typeface="Times New Roman" panose="02020603050405020304" charset="0"/>
                <a:ea typeface="宋体" panose="02010600030101010101" pitchFamily="2" charset="-122"/>
                <a:cs typeface="Times New Roman" panose="02020603050405020304" charset="0"/>
                <a:sym typeface="+mn-ea"/>
              </a:rPr>
              <a:t>G</a:t>
            </a:r>
            <a:r>
              <a:rPr lang="zh-CN" altLang="zh-CN" sz="2000" dirty="0">
                <a:solidFill>
                  <a:schemeClr val="tx1"/>
                </a:solidFill>
                <a:latin typeface="Times New Roman" panose="02020603050405020304" charset="0"/>
                <a:ea typeface="宋体" panose="02010600030101010101" pitchFamily="2" charset="-122"/>
                <a:cs typeface="Times New Roman" panose="02020603050405020304" charset="0"/>
                <a:sym typeface="+mn-ea"/>
              </a:rPr>
              <a:t>为除去</a:t>
            </a:r>
            <a:r>
              <a:rPr lang="en-US" altLang="zh-CN" sz="2000" dirty="0">
                <a:solidFill>
                  <a:schemeClr val="tx1"/>
                </a:solidFill>
                <a:latin typeface="Times New Roman" panose="02020603050405020304" charset="0"/>
                <a:ea typeface="宋体" panose="02010600030101010101" pitchFamily="2" charset="-122"/>
                <a:cs typeface="Times New Roman" panose="02020603050405020304" charset="0"/>
                <a:sym typeface="+mn-ea"/>
              </a:rPr>
              <a:t>Oxy-Hb</a:t>
            </a:r>
            <a:r>
              <a:rPr lang="zh-CN" altLang="zh-CN" sz="2000" dirty="0">
                <a:solidFill>
                  <a:schemeClr val="tx1"/>
                </a:solidFill>
                <a:latin typeface="Times New Roman" panose="02020603050405020304" charset="0"/>
                <a:ea typeface="宋体" panose="02010600030101010101" pitchFamily="2" charset="-122"/>
                <a:cs typeface="Times New Roman" panose="02020603050405020304" charset="0"/>
                <a:sym typeface="+mn-ea"/>
              </a:rPr>
              <a:t>和</a:t>
            </a:r>
            <a:r>
              <a:rPr lang="en-US" altLang="zh-CN" sz="2000" dirty="0">
                <a:solidFill>
                  <a:schemeClr val="tx1"/>
                </a:solidFill>
                <a:latin typeface="Times New Roman" panose="02020603050405020304" charset="0"/>
                <a:ea typeface="宋体" panose="02010600030101010101" pitchFamily="2" charset="-122"/>
                <a:cs typeface="Times New Roman" panose="02020603050405020304" charset="0"/>
                <a:sym typeface="+mn-ea"/>
              </a:rPr>
              <a:t>Deoxy-Hb</a:t>
            </a:r>
            <a:r>
              <a:rPr lang="zh-CN" altLang="zh-CN" sz="2000" dirty="0">
                <a:solidFill>
                  <a:schemeClr val="tx1"/>
                </a:solidFill>
                <a:latin typeface="Times New Roman" panose="02020603050405020304" charset="0"/>
                <a:ea typeface="宋体" panose="02010600030101010101" pitchFamily="2" charset="-122"/>
                <a:cs typeface="Times New Roman" panose="02020603050405020304" charset="0"/>
                <a:sym typeface="+mn-ea"/>
              </a:rPr>
              <a:t>外其他因素引起的光强衰减的总和</a:t>
            </a:r>
            <a:endParaRPr lang="zh-CN" altLang="en-US" sz="2000" dirty="0">
              <a:solidFill>
                <a:schemeClr val="tx1"/>
              </a:solidFill>
              <a:latin typeface="Times New Roman" panose="02020603050405020304" charset="0"/>
              <a:ea typeface="宋体" panose="02010600030101010101" pitchFamily="2" charset="-122"/>
              <a:cs typeface="Times New Roman" panose="02020603050405020304" charset="0"/>
              <a:sym typeface="+mn-ea"/>
            </a:endParaRPr>
          </a:p>
          <a:p>
            <a:pPr marR="0" algn="l" defTabSz="914400" rtl="0" eaLnBrk="1" fontAlgn="base" latinLnBrk="0" hangingPunct="1">
              <a:lnSpc>
                <a:spcPct val="150000"/>
              </a:lnSpc>
              <a:spcBef>
                <a:spcPct val="20000"/>
              </a:spcBef>
              <a:spcAft>
                <a:spcPct val="0"/>
              </a:spcAft>
              <a:buClrTx/>
              <a:buSzTx/>
              <a:buFont typeface="Arial" panose="020B0604020202020204" pitchFamily="34" charset="0"/>
              <a:buChar char="•"/>
            </a:pPr>
            <a:endParaRPr kumimoji="0" lang="zh-CN" altLang="en-US" sz="2000" i="0" u="none" strike="noStrike" kern="1200" cap="none" spc="0" normalizeH="0" baseline="0" noProof="1">
              <a:solidFill>
                <a:schemeClr val="tx1"/>
              </a:solidFill>
              <a:latin typeface="Times New Roman" panose="02020603050405020304" charset="0"/>
              <a:ea typeface="宋体" panose="02010600030101010101" pitchFamily="2" charset="-122"/>
              <a:cs typeface="Times New Roman" panose="02020603050405020304" charset="0"/>
              <a:sym typeface="+mn-ea"/>
            </a:endParaRPr>
          </a:p>
          <a:p>
            <a:pPr marR="0" algn="l" defTabSz="914400" rtl="0" eaLnBrk="1" fontAlgn="base" latinLnBrk="0" hangingPunct="1">
              <a:lnSpc>
                <a:spcPct val="150000"/>
              </a:lnSpc>
              <a:spcBef>
                <a:spcPct val="20000"/>
              </a:spcBef>
              <a:spcAft>
                <a:spcPct val="0"/>
              </a:spcAft>
              <a:buClrTx/>
              <a:buSzTx/>
              <a:buFont typeface="Wingdings" panose="05000000000000000000" charset="0"/>
              <a:buChar char="ü"/>
            </a:pPr>
            <a:r>
              <a:rPr kumimoji="0" lang="zh-CN" altLang="zh-CN" sz="2000" i="0" u="none" strike="noStrike" kern="1200" cap="none" spc="0" normalizeH="0" baseline="0" noProof="1">
                <a:solidFill>
                  <a:schemeClr val="tx1"/>
                </a:solidFill>
                <a:latin typeface="Times New Roman" panose="02020603050405020304" charset="0"/>
                <a:ea typeface="宋体" panose="02010600030101010101" pitchFamily="2" charset="-122"/>
                <a:cs typeface="Times New Roman" panose="02020603050405020304" charset="0"/>
                <a:sym typeface="+mn-ea"/>
              </a:rPr>
              <a:t>由于G未知，可对</a:t>
            </a:r>
            <a:r>
              <a:rPr kumimoji="0" lang="en-US" altLang="zh-CN" sz="2000" i="0" u="none" strike="noStrike" kern="1200" cap="none" spc="0" normalizeH="0" baseline="0" noProof="1">
                <a:solidFill>
                  <a:schemeClr val="tx1"/>
                </a:solidFill>
                <a:latin typeface="Times New Roman" panose="02020603050405020304" charset="0"/>
                <a:ea typeface="宋体" panose="02010600030101010101" pitchFamily="2" charset="-122"/>
                <a:cs typeface="Times New Roman" panose="02020603050405020304" charset="0"/>
                <a:sym typeface="+mn-ea"/>
              </a:rPr>
              <a:t>MBLL</a:t>
            </a:r>
            <a:r>
              <a:rPr kumimoji="0" lang="zh-CN" altLang="en-US" sz="2000" i="0" u="none" strike="noStrike" kern="1200" cap="none" spc="0" normalizeH="0" baseline="0" noProof="1">
                <a:solidFill>
                  <a:schemeClr val="tx1"/>
                </a:solidFill>
                <a:latin typeface="Times New Roman" panose="02020603050405020304" charset="0"/>
                <a:ea typeface="宋体" panose="02010600030101010101" pitchFamily="2" charset="-122"/>
                <a:cs typeface="Times New Roman" panose="02020603050405020304" charset="0"/>
                <a:sym typeface="+mn-ea"/>
              </a:rPr>
              <a:t>公式进行求导：</a:t>
            </a:r>
            <a:r>
              <a:rPr kumimoji="0" lang="zh-CN" altLang="en-US" sz="2000" i="0" u="none" strike="noStrike" kern="1200" cap="none" spc="0" normalizeH="0" baseline="0" noProof="1">
                <a:solidFill>
                  <a:schemeClr val="tx1"/>
                </a:solidFill>
                <a:latin typeface="Times New Roman" panose="02020603050405020304" charset="0"/>
                <a:ea typeface="微软雅黑" panose="020B0503020204020204" charset="-122"/>
                <a:cs typeface="Times New Roman" panose="02020603050405020304" charset="0"/>
                <a:sym typeface="+mn-ea"/>
              </a:rPr>
              <a:t>Δ</a:t>
            </a:r>
            <a:r>
              <a:rPr kumimoji="0" lang="en-US" altLang="zh-CN" sz="2000" i="0" u="none" strike="noStrike" kern="1200" cap="none" spc="0" normalizeH="0" baseline="0" noProof="1">
                <a:solidFill>
                  <a:schemeClr val="tx1"/>
                </a:solidFill>
                <a:latin typeface="Times New Roman" panose="02020603050405020304" charset="0"/>
                <a:ea typeface="微软雅黑" panose="020B0503020204020204" charset="-122"/>
                <a:cs typeface="Times New Roman" panose="02020603050405020304" charset="0"/>
                <a:sym typeface="+mn-ea"/>
              </a:rPr>
              <a:t>OD = </a:t>
            </a:r>
            <a:r>
              <a:rPr lang="en-US" altLang="zh-CN" sz="2000" dirty="0">
                <a:solidFill>
                  <a:schemeClr val="tx1"/>
                </a:solidFill>
                <a:latin typeface="Times New Roman" panose="02020603050405020304" charset="0"/>
                <a:ea typeface="宋体" panose="02010600030101010101" pitchFamily="2" charset="-122"/>
                <a:cs typeface="Times New Roman" panose="02020603050405020304" charset="0"/>
                <a:sym typeface="+mn-ea"/>
              </a:rPr>
              <a:t>ε</a:t>
            </a:r>
            <a:r>
              <a:rPr lang="en-US" altLang="zh-CN" sz="2000" dirty="0">
                <a:solidFill>
                  <a:schemeClr val="tx1"/>
                </a:solidFill>
                <a:latin typeface="Times New Roman" panose="02020603050405020304" charset="0"/>
                <a:ea typeface="微软雅黑" panose="020B0503020204020204" charset="-122"/>
                <a:cs typeface="Times New Roman" panose="02020603050405020304" charset="0"/>
                <a:sym typeface="+mn-ea"/>
              </a:rPr>
              <a:t>× </a:t>
            </a:r>
            <a:r>
              <a:rPr lang="zh-CN" altLang="en-US" sz="2000" dirty="0">
                <a:solidFill>
                  <a:schemeClr val="tx1"/>
                </a:solidFill>
                <a:latin typeface="Times New Roman" panose="02020603050405020304" charset="0"/>
                <a:ea typeface="微软雅黑" panose="020B0503020204020204" charset="-122"/>
                <a:cs typeface="Times New Roman" panose="02020603050405020304" charset="0"/>
                <a:sym typeface="+mn-ea"/>
              </a:rPr>
              <a:t>Δ</a:t>
            </a:r>
            <a:r>
              <a:rPr lang="en-US" altLang="zh-CN" sz="2000" dirty="0">
                <a:solidFill>
                  <a:schemeClr val="tx1"/>
                </a:solidFill>
                <a:latin typeface="Times New Roman" panose="02020603050405020304" charset="0"/>
                <a:ea typeface="宋体" panose="02010600030101010101" pitchFamily="2" charset="-122"/>
                <a:cs typeface="Times New Roman" panose="02020603050405020304" charset="0"/>
                <a:sym typeface="+mn-ea"/>
              </a:rPr>
              <a:t>C </a:t>
            </a:r>
            <a:r>
              <a:rPr lang="en-US" altLang="zh-CN" sz="2000" dirty="0">
                <a:solidFill>
                  <a:schemeClr val="tx1"/>
                </a:solidFill>
                <a:latin typeface="Times New Roman" panose="02020603050405020304" charset="0"/>
                <a:ea typeface="微软雅黑" panose="020B0503020204020204" charset="-122"/>
                <a:cs typeface="Times New Roman" panose="02020603050405020304" charset="0"/>
                <a:sym typeface="+mn-ea"/>
              </a:rPr>
              <a:t>× </a:t>
            </a:r>
            <a:r>
              <a:rPr lang="en-US" altLang="zh-CN" sz="2000" dirty="0">
                <a:solidFill>
                  <a:schemeClr val="tx1"/>
                </a:solidFill>
                <a:latin typeface="Times New Roman" panose="02020603050405020304" charset="0"/>
                <a:ea typeface="宋体" panose="02010600030101010101" pitchFamily="2" charset="-122"/>
                <a:cs typeface="Times New Roman" panose="02020603050405020304" charset="0"/>
                <a:sym typeface="+mn-ea"/>
              </a:rPr>
              <a:t>DPF </a:t>
            </a:r>
            <a:r>
              <a:rPr lang="en-US" altLang="zh-CN" sz="2000" dirty="0">
                <a:solidFill>
                  <a:schemeClr val="tx1"/>
                </a:solidFill>
                <a:latin typeface="Times New Roman" panose="02020603050405020304" charset="0"/>
                <a:ea typeface="微软雅黑" panose="020B0503020204020204" charset="-122"/>
                <a:cs typeface="Times New Roman" panose="02020603050405020304" charset="0"/>
                <a:sym typeface="+mn-ea"/>
              </a:rPr>
              <a:t>× </a:t>
            </a:r>
            <a:r>
              <a:rPr lang="en-US" altLang="zh-CN" sz="2000" dirty="0">
                <a:solidFill>
                  <a:schemeClr val="tx1"/>
                </a:solidFill>
                <a:latin typeface="Times New Roman" panose="02020603050405020304" charset="0"/>
                <a:ea typeface="宋体" panose="02010600030101010101" pitchFamily="2" charset="-122"/>
                <a:cs typeface="Times New Roman" panose="02020603050405020304" charset="0"/>
                <a:sym typeface="+mn-ea"/>
              </a:rPr>
              <a:t>L</a:t>
            </a:r>
            <a:endParaRPr lang="en-US" altLang="zh-CN" sz="2000" dirty="0">
              <a:solidFill>
                <a:schemeClr val="tx1"/>
              </a:solidFill>
              <a:latin typeface="Times New Roman" panose="02020603050405020304" charset="0"/>
              <a:ea typeface="宋体" panose="02010600030101010101" pitchFamily="2" charset="-122"/>
              <a:cs typeface="Times New Roman" panose="02020603050405020304" charset="0"/>
              <a:sym typeface="+mn-ea"/>
            </a:endParaRPr>
          </a:p>
          <a:p>
            <a:pPr marR="0" algn="l" defTabSz="914400" rtl="0" eaLnBrk="1" fontAlgn="base" latinLnBrk="0" hangingPunct="1">
              <a:lnSpc>
                <a:spcPct val="150000"/>
              </a:lnSpc>
              <a:spcBef>
                <a:spcPct val="20000"/>
              </a:spcBef>
              <a:spcAft>
                <a:spcPct val="0"/>
              </a:spcAft>
              <a:buClrTx/>
              <a:buSzTx/>
              <a:buFont typeface="Wingdings" panose="05000000000000000000" charset="0"/>
              <a:buChar char="ü"/>
            </a:pPr>
            <a:r>
              <a:rPr kumimoji="0" lang="zh-CN" altLang="zh-CN" sz="2000" i="0" u="none" strike="noStrike" kern="1200" cap="none" spc="0" normalizeH="0" baseline="0" noProof="1">
                <a:solidFill>
                  <a:schemeClr val="tx1"/>
                </a:solidFill>
                <a:latin typeface="Times New Roman" panose="02020603050405020304" charset="0"/>
                <a:ea typeface="宋体" panose="02010600030101010101" pitchFamily="2" charset="-122"/>
                <a:cs typeface="Times New Roman" panose="02020603050405020304" charset="0"/>
                <a:sym typeface="+mn-ea"/>
              </a:rPr>
              <a:t>选取近红外光窗口两个不同波长的光，以此检测</a:t>
            </a:r>
            <a:r>
              <a:rPr kumimoji="0" lang="en-US" altLang="zh-CN" sz="2000" i="0" u="none" strike="noStrike" kern="1200" cap="none" spc="0" normalizeH="0" baseline="0" noProof="1">
                <a:solidFill>
                  <a:schemeClr val="tx1"/>
                </a:solidFill>
                <a:latin typeface="Times New Roman" panose="02020603050405020304" charset="0"/>
                <a:ea typeface="宋体" panose="02010600030101010101" pitchFamily="2" charset="-122"/>
                <a:cs typeface="Times New Roman" panose="02020603050405020304" charset="0"/>
                <a:sym typeface="+mn-ea"/>
              </a:rPr>
              <a:t>Oxy-Hb</a:t>
            </a:r>
            <a:r>
              <a:rPr kumimoji="0" lang="zh-CN" altLang="zh-CN" sz="2000" i="0" u="none" strike="noStrike" kern="1200" cap="none" spc="0" normalizeH="0" baseline="0" noProof="1">
                <a:solidFill>
                  <a:schemeClr val="tx1"/>
                </a:solidFill>
                <a:latin typeface="Times New Roman" panose="02020603050405020304" charset="0"/>
                <a:ea typeface="宋体" panose="02010600030101010101" pitchFamily="2" charset="-122"/>
                <a:cs typeface="Times New Roman" panose="02020603050405020304" charset="0"/>
                <a:sym typeface="+mn-ea"/>
              </a:rPr>
              <a:t>和</a:t>
            </a:r>
            <a:r>
              <a:rPr kumimoji="0" lang="en-US" altLang="zh-CN" sz="2000" i="0" u="none" strike="noStrike" kern="1200" cap="none" spc="0" normalizeH="0" baseline="0" noProof="1">
                <a:solidFill>
                  <a:schemeClr val="tx1"/>
                </a:solidFill>
                <a:latin typeface="Times New Roman" panose="02020603050405020304" charset="0"/>
                <a:ea typeface="宋体" panose="02010600030101010101" pitchFamily="2" charset="-122"/>
                <a:cs typeface="Times New Roman" panose="02020603050405020304" charset="0"/>
                <a:sym typeface="+mn-ea"/>
              </a:rPr>
              <a:t>Deoxy-Hb</a:t>
            </a:r>
            <a:r>
              <a:rPr kumimoji="0" lang="zh-CN" altLang="zh-CN" sz="2000" i="0" u="none" strike="noStrike" kern="1200" cap="none" spc="0" normalizeH="0" baseline="0" noProof="1">
                <a:solidFill>
                  <a:schemeClr val="tx1"/>
                </a:solidFill>
                <a:latin typeface="Times New Roman" panose="02020603050405020304" charset="0"/>
                <a:ea typeface="宋体" panose="02010600030101010101" pitchFamily="2" charset="-122"/>
                <a:cs typeface="Times New Roman" panose="02020603050405020304" charset="0"/>
                <a:sym typeface="+mn-ea"/>
              </a:rPr>
              <a:t>的</a:t>
            </a:r>
            <a:r>
              <a:rPr lang="zh-CN" altLang="en-US" sz="2000" dirty="0">
                <a:solidFill>
                  <a:schemeClr val="tx1"/>
                </a:solidFill>
                <a:latin typeface="Times New Roman" panose="02020603050405020304" charset="0"/>
                <a:ea typeface="微软雅黑" panose="020B0503020204020204" charset="-122"/>
                <a:cs typeface="Times New Roman" panose="02020603050405020304" charset="0"/>
                <a:sym typeface="+mn-ea"/>
              </a:rPr>
              <a:t>Δ</a:t>
            </a:r>
            <a:r>
              <a:rPr lang="en-US" altLang="zh-CN" sz="2000" dirty="0">
                <a:solidFill>
                  <a:schemeClr val="tx1"/>
                </a:solidFill>
                <a:latin typeface="Times New Roman" panose="02020603050405020304" charset="0"/>
                <a:ea typeface="微软雅黑" panose="020B0503020204020204" charset="-122"/>
                <a:cs typeface="Times New Roman" panose="02020603050405020304" charset="0"/>
                <a:sym typeface="+mn-ea"/>
              </a:rPr>
              <a:t>OD</a:t>
            </a:r>
            <a:r>
              <a:rPr lang="zh-CN" altLang="en-US" sz="2000" dirty="0">
                <a:solidFill>
                  <a:schemeClr val="tx1"/>
                </a:solidFill>
                <a:latin typeface="Times New Roman" panose="02020603050405020304" charset="0"/>
                <a:ea typeface="微软雅黑" panose="020B0503020204020204" charset="-122"/>
                <a:cs typeface="Times New Roman" panose="02020603050405020304" charset="0"/>
                <a:sym typeface="+mn-ea"/>
              </a:rPr>
              <a:t>，</a:t>
            </a:r>
            <a:r>
              <a:rPr lang="zh-CN" altLang="zh-CN" sz="2000" dirty="0">
                <a:solidFill>
                  <a:schemeClr val="tx1"/>
                </a:solidFill>
                <a:latin typeface="Times New Roman" panose="02020603050405020304" charset="0"/>
                <a:ea typeface="宋体" panose="02010600030101010101" pitchFamily="2" charset="-122"/>
                <a:cs typeface="Times New Roman" panose="02020603050405020304" charset="0"/>
                <a:sym typeface="+mn-ea"/>
              </a:rPr>
              <a:t>带入上述方程可求解两者浓度的相对变化量</a:t>
            </a:r>
            <a:endParaRPr kumimoji="0" lang="zh-CN" altLang="zh-CN" sz="2000" i="0" u="none" strike="noStrike" kern="1200" cap="none" spc="0" normalizeH="0" baseline="0" noProof="1">
              <a:solidFill>
                <a:schemeClr val="tx1"/>
              </a:solidFill>
              <a:latin typeface="Times New Roman" panose="02020603050405020304" charset="0"/>
              <a:ea typeface="宋体" panose="02010600030101010101" pitchFamily="2" charset="-122"/>
              <a:cs typeface="Times New Roman" panose="02020603050405020304" charset="0"/>
              <a:sym typeface="+mn-ea"/>
            </a:endParaRPr>
          </a:p>
          <a:p>
            <a:pPr marL="0" marR="0" indent="0" algn="l" defTabSz="914400" rtl="0" eaLnBrk="1" fontAlgn="base" latinLnBrk="0" hangingPunct="1">
              <a:lnSpc>
                <a:spcPct val="150000"/>
              </a:lnSpc>
              <a:spcBef>
                <a:spcPct val="20000"/>
              </a:spcBef>
              <a:spcAft>
                <a:spcPct val="0"/>
              </a:spcAft>
              <a:buClrTx/>
              <a:buSzTx/>
              <a:buNone/>
            </a:pPr>
            <a:endParaRPr kumimoji="0" lang="zh-CN" altLang="zh-CN" sz="1800" i="0" u="none" strike="noStrike" kern="1200" cap="none" spc="0" normalizeH="0" baseline="0" noProof="1">
              <a:solidFill>
                <a:schemeClr val="tx1"/>
              </a:solidFill>
              <a:latin typeface="Times New Roman" panose="02020603050405020304" charset="0"/>
              <a:ea typeface="宋体" panose="02010600030101010101" pitchFamily="2" charset="-122"/>
              <a:cs typeface="Times New Roman" panose="02020603050405020304" charset="0"/>
              <a:sym typeface="+mn-ea"/>
            </a:endParaRPr>
          </a:p>
          <a:p>
            <a:pPr marL="0" marR="0" indent="0" algn="l" defTabSz="914400" rtl="0" eaLnBrk="1" fontAlgn="base" latinLnBrk="0" hangingPunct="1">
              <a:lnSpc>
                <a:spcPct val="150000"/>
              </a:lnSpc>
              <a:spcBef>
                <a:spcPct val="20000"/>
              </a:spcBef>
              <a:spcAft>
                <a:spcPct val="0"/>
              </a:spcAft>
              <a:buClrTx/>
              <a:buSzTx/>
              <a:buFontTx/>
              <a:buNone/>
            </a:pPr>
            <a:endParaRPr kumimoji="0" lang="zh-CN" altLang="zh-CN" sz="1800" b="0" i="0" u="none" strike="noStrike" kern="1200" cap="none" spc="0" normalizeH="0" baseline="0" noProof="1">
              <a:solidFill>
                <a:schemeClr val="tx1"/>
              </a:solidFill>
              <a:latin typeface="Times New Roman" panose="02020603050405020304" charset="0"/>
              <a:ea typeface="仿宋" panose="02010609060101010101" charset="-122"/>
              <a:cs typeface="Times New Roman" panose="02020603050405020304" charset="0"/>
              <a:sym typeface="+mn-ea"/>
            </a:endParaRPr>
          </a:p>
          <a:p>
            <a:pPr marL="342900" marR="0" indent="-342900" algn="l" defTabSz="914400" rtl="0" eaLnBrk="1" fontAlgn="base" latinLnBrk="0" hangingPunct="1">
              <a:lnSpc>
                <a:spcPct val="150000"/>
              </a:lnSpc>
              <a:spcBef>
                <a:spcPct val="20000"/>
              </a:spcBef>
              <a:spcAft>
                <a:spcPct val="0"/>
              </a:spcAft>
              <a:buClrTx/>
              <a:buSzTx/>
              <a:buFontTx/>
              <a:buChar char="•"/>
            </a:pPr>
            <a:endParaRPr kumimoji="0" lang="zh-CN" altLang="zh-CN" sz="1800" b="0" i="0" u="none" strike="noStrike" kern="1200" cap="none" spc="0" normalizeH="0" baseline="0" noProof="1">
              <a:solidFill>
                <a:schemeClr val="tx1"/>
              </a:solidFill>
              <a:latin typeface="Times New Roman" panose="02020603050405020304" charset="0"/>
              <a:ea typeface="仿宋" panose="02010609060101010101" charset="-122"/>
              <a:cs typeface="Times New Roman" panose="02020603050405020304" charset="0"/>
              <a:sym typeface="+mn-ea"/>
            </a:endParaRPr>
          </a:p>
        </p:txBody>
      </p:sp>
    </p:spTree>
    <p:custDataLst>
      <p:tags r:id="rId1"/>
    </p:custData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1254760" y="141605"/>
            <a:ext cx="5139055" cy="6737350"/>
          </a:xfrm>
          <a:prstGeom prst="rect">
            <a:avLst/>
          </a:prstGeom>
        </p:spPr>
      </p:pic>
      <p:sp>
        <p:nvSpPr>
          <p:cNvPr id="3" name="文本框 2"/>
          <p:cNvSpPr txBox="1"/>
          <p:nvPr/>
        </p:nvSpPr>
        <p:spPr>
          <a:xfrm>
            <a:off x="6851015" y="950595"/>
            <a:ext cx="3621405" cy="1753235"/>
          </a:xfrm>
          <a:prstGeom prst="rect">
            <a:avLst/>
          </a:prstGeom>
          <a:noFill/>
          <a:ln>
            <a:solidFill>
              <a:schemeClr val="accent1"/>
            </a:solidFill>
          </a:ln>
        </p:spPr>
        <p:txBody>
          <a:bodyPr wrap="square" rtlCol="0">
            <a:spAutoFit/>
          </a:bodyPr>
          <a:p>
            <a:r>
              <a:rPr lang="en-US" altLang="zh-CN">
                <a:latin typeface="Times New Roman" panose="02020603050405020304" charset="0"/>
                <a:ea typeface="宋体" panose="02010600030101010101" pitchFamily="2" charset="-122"/>
                <a:cs typeface="Times New Roman" panose="02020603050405020304" charset="0"/>
                <a:sym typeface="+mn-ea"/>
              </a:rPr>
              <a:t>OD = ε</a:t>
            </a:r>
            <a:r>
              <a:rPr lang="en-US" altLang="zh-CN">
                <a:latin typeface="Times New Roman" panose="02020603050405020304" charset="0"/>
                <a:ea typeface="微软雅黑" panose="020B0503020204020204" charset="-122"/>
                <a:cs typeface="Times New Roman" panose="02020603050405020304" charset="0"/>
                <a:sym typeface="+mn-ea"/>
              </a:rPr>
              <a:t>× </a:t>
            </a:r>
            <a:r>
              <a:rPr lang="en-US" altLang="zh-CN">
                <a:latin typeface="Times New Roman" panose="02020603050405020304" charset="0"/>
                <a:ea typeface="宋体" panose="02010600030101010101" pitchFamily="2" charset="-122"/>
                <a:cs typeface="Times New Roman" panose="02020603050405020304" charset="0"/>
                <a:sym typeface="+mn-ea"/>
              </a:rPr>
              <a:t>C </a:t>
            </a:r>
            <a:r>
              <a:rPr lang="en-US" altLang="zh-CN">
                <a:latin typeface="Times New Roman" panose="02020603050405020304" charset="0"/>
                <a:ea typeface="微软雅黑" panose="020B0503020204020204" charset="-122"/>
                <a:cs typeface="Times New Roman" panose="02020603050405020304" charset="0"/>
                <a:sym typeface="+mn-ea"/>
              </a:rPr>
              <a:t>× </a:t>
            </a:r>
            <a:r>
              <a:rPr lang="en-US" altLang="zh-CN">
                <a:latin typeface="Times New Roman" panose="02020603050405020304" charset="0"/>
                <a:ea typeface="宋体" panose="02010600030101010101" pitchFamily="2" charset="-122"/>
                <a:cs typeface="Times New Roman" panose="02020603050405020304" charset="0"/>
                <a:sym typeface="+mn-ea"/>
              </a:rPr>
              <a:t>DPF </a:t>
            </a:r>
            <a:r>
              <a:rPr lang="en-US" altLang="zh-CN" dirty="0">
                <a:latin typeface="Times New Roman" panose="02020603050405020304" charset="0"/>
                <a:ea typeface="微软雅黑" panose="020B0503020204020204" charset="-122"/>
                <a:cs typeface="Times New Roman" panose="02020603050405020304" charset="0"/>
                <a:sym typeface="+mn-ea"/>
              </a:rPr>
              <a:t>× </a:t>
            </a:r>
            <a:r>
              <a:rPr lang="en-US" altLang="zh-CN">
                <a:latin typeface="Times New Roman" panose="02020603050405020304" charset="0"/>
                <a:ea typeface="宋体" panose="02010600030101010101" pitchFamily="2" charset="-122"/>
                <a:cs typeface="Times New Roman" panose="02020603050405020304" charset="0"/>
                <a:sym typeface="+mn-ea"/>
              </a:rPr>
              <a:t>L + G</a:t>
            </a:r>
            <a:endParaRPr lang="en-US" altLang="zh-CN">
              <a:latin typeface="Times New Roman" panose="02020603050405020304" charset="0"/>
              <a:ea typeface="宋体" panose="02010600030101010101" pitchFamily="2" charset="-122"/>
              <a:cs typeface="Times New Roman" panose="02020603050405020304" charset="0"/>
              <a:sym typeface="+mn-ea"/>
            </a:endParaRPr>
          </a:p>
          <a:p>
            <a:endParaRPr lang="zh-CN" altLang="en-US"/>
          </a:p>
          <a:p>
            <a:endParaRPr lang="zh-CN" altLang="en-US"/>
          </a:p>
          <a:p>
            <a:endParaRPr lang="zh-CN" altLang="en-US"/>
          </a:p>
          <a:p>
            <a:endParaRPr lang="zh-CN" altLang="en-US"/>
          </a:p>
          <a:p>
            <a:r>
              <a:rPr lang="zh-CN" altLang="en-US">
                <a:latin typeface="Times New Roman" panose="02020603050405020304" charset="0"/>
                <a:ea typeface="宋体" panose="02010600030101010101" pitchFamily="2" charset="-122"/>
                <a:cs typeface="Times New Roman" panose="02020603050405020304" charset="0"/>
                <a:sym typeface="+mn-ea"/>
              </a:rPr>
              <a:t>△</a:t>
            </a:r>
            <a:r>
              <a:rPr lang="en-US" altLang="zh-CN">
                <a:latin typeface="Times New Roman" panose="02020603050405020304" charset="0"/>
                <a:ea typeface="宋体" panose="02010600030101010101" pitchFamily="2" charset="-122"/>
                <a:cs typeface="Times New Roman" panose="02020603050405020304" charset="0"/>
                <a:sym typeface="+mn-ea"/>
              </a:rPr>
              <a:t>OD = log(I</a:t>
            </a:r>
            <a:r>
              <a:rPr lang="en-US" altLang="zh-CN" baseline="-25000">
                <a:latin typeface="Times New Roman" panose="02020603050405020304" charset="0"/>
                <a:ea typeface="宋体" panose="02010600030101010101" pitchFamily="2" charset="-122"/>
                <a:cs typeface="Times New Roman" panose="02020603050405020304" charset="0"/>
                <a:sym typeface="+mn-ea"/>
              </a:rPr>
              <a:t>0</a:t>
            </a:r>
            <a:r>
              <a:rPr lang="en-US" altLang="zh-CN">
                <a:latin typeface="Times New Roman" panose="02020603050405020304" charset="0"/>
                <a:ea typeface="宋体" panose="02010600030101010101" pitchFamily="2" charset="-122"/>
                <a:cs typeface="Times New Roman" panose="02020603050405020304" charset="0"/>
                <a:sym typeface="+mn-ea"/>
              </a:rPr>
              <a:t>/I</a:t>
            </a:r>
            <a:r>
              <a:rPr lang="en-US" altLang="zh-CN" baseline="-25000">
                <a:latin typeface="Times New Roman" panose="02020603050405020304" charset="0"/>
                <a:ea typeface="宋体" panose="02010600030101010101" pitchFamily="2" charset="-122"/>
                <a:cs typeface="Times New Roman" panose="02020603050405020304" charset="0"/>
                <a:sym typeface="+mn-ea"/>
              </a:rPr>
              <a:t>1</a:t>
            </a:r>
            <a:r>
              <a:rPr lang="en-US" altLang="zh-CN">
                <a:latin typeface="Times New Roman" panose="02020603050405020304" charset="0"/>
                <a:ea typeface="宋体" panose="02010600030101010101" pitchFamily="2" charset="-122"/>
                <a:cs typeface="Times New Roman" panose="02020603050405020304" charset="0"/>
                <a:sym typeface="+mn-ea"/>
              </a:rPr>
              <a:t>)</a:t>
            </a:r>
            <a:endParaRPr lang="zh-CN" altLang="en-US"/>
          </a:p>
        </p:txBody>
      </p:sp>
      <p:cxnSp>
        <p:nvCxnSpPr>
          <p:cNvPr id="5" name="直接箭头连接符 4"/>
          <p:cNvCxnSpPr/>
          <p:nvPr/>
        </p:nvCxnSpPr>
        <p:spPr>
          <a:xfrm flipH="1" flipV="1">
            <a:off x="7579995" y="1299210"/>
            <a:ext cx="7620" cy="95377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
        <p:nvSpPr>
          <p:cNvPr id="7" name="文本框 6"/>
          <p:cNvSpPr txBox="1"/>
          <p:nvPr/>
        </p:nvSpPr>
        <p:spPr>
          <a:xfrm>
            <a:off x="7656830" y="1591945"/>
            <a:ext cx="2893695" cy="306705"/>
          </a:xfrm>
          <a:prstGeom prst="rect">
            <a:avLst/>
          </a:prstGeom>
          <a:noFill/>
        </p:spPr>
        <p:txBody>
          <a:bodyPr wrap="square" rtlCol="0">
            <a:spAutoFit/>
          </a:bodyPr>
          <a:p>
            <a:r>
              <a:rPr lang="zh-CN" altLang="en-US" sz="1400"/>
              <a:t>提供时序上相减的数学基础</a:t>
            </a:r>
            <a:endParaRPr lang="zh-CN" altLang="en-US" sz="1400"/>
          </a:p>
        </p:txBody>
      </p:sp>
      <p:cxnSp>
        <p:nvCxnSpPr>
          <p:cNvPr id="8" name="肘形连接符 7"/>
          <p:cNvCxnSpPr>
            <a:stCxn id="7" idx="3"/>
          </p:cNvCxnSpPr>
          <p:nvPr/>
        </p:nvCxnSpPr>
        <p:spPr>
          <a:xfrm flipH="1">
            <a:off x="6502400" y="1745615"/>
            <a:ext cx="4048125" cy="2569210"/>
          </a:xfrm>
          <a:prstGeom prst="bentConnector3">
            <a:avLst>
              <a:gd name="adj1" fmla="val -5882"/>
            </a:avLst>
          </a:prstGeom>
          <a:ln>
            <a:tailEnd type="arrow"/>
          </a:ln>
        </p:spPr>
        <p:style>
          <a:lnRef idx="2">
            <a:schemeClr val="accent1"/>
          </a:lnRef>
          <a:fillRef idx="0">
            <a:srgbClr val="FFFFFF"/>
          </a:fillRef>
          <a:effectRef idx="0">
            <a:srgbClr val="FFFFFF"/>
          </a:effectRef>
          <a:fontRef idx="minor">
            <a:schemeClr val="tx1"/>
          </a:fontRef>
        </p:style>
      </p:cxnSp>
    </p:spTree>
    <p:custDataLst>
      <p:tags r:id="rId2"/>
    </p:custData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fNIRS</a:t>
            </a:r>
            <a:r>
              <a:rPr lang="zh-CN" altLang="en-US"/>
              <a:t>成像原理（频阈系统和时域系统）</a:t>
            </a:r>
            <a:endParaRPr lang="zh-CN" altLang="en-US"/>
          </a:p>
        </p:txBody>
      </p:sp>
      <p:pic>
        <p:nvPicPr>
          <p:cNvPr id="4" name="内容占位符 3"/>
          <p:cNvPicPr>
            <a:picLocks noChangeAspect="1"/>
          </p:cNvPicPr>
          <p:nvPr>
            <p:ph idx="1"/>
          </p:nvPr>
        </p:nvPicPr>
        <p:blipFill>
          <a:blip r:embed="rId1"/>
          <a:stretch>
            <a:fillRect/>
          </a:stretch>
        </p:blipFill>
        <p:spPr>
          <a:xfrm>
            <a:off x="421005" y="1971040"/>
            <a:ext cx="3459480" cy="2040255"/>
          </a:xfrm>
          <a:prstGeom prst="rect">
            <a:avLst/>
          </a:prstGeom>
        </p:spPr>
      </p:pic>
      <p:pic>
        <p:nvPicPr>
          <p:cNvPr id="5" name="图片 4"/>
          <p:cNvPicPr>
            <a:picLocks noChangeAspect="1"/>
          </p:cNvPicPr>
          <p:nvPr/>
        </p:nvPicPr>
        <p:blipFill>
          <a:blip r:embed="rId2"/>
          <a:stretch>
            <a:fillRect/>
          </a:stretch>
        </p:blipFill>
        <p:spPr>
          <a:xfrm>
            <a:off x="4170680" y="2115820"/>
            <a:ext cx="3506470" cy="1895475"/>
          </a:xfrm>
          <a:prstGeom prst="rect">
            <a:avLst/>
          </a:prstGeom>
        </p:spPr>
      </p:pic>
      <p:pic>
        <p:nvPicPr>
          <p:cNvPr id="7" name="图片 6"/>
          <p:cNvPicPr>
            <a:picLocks noChangeAspect="1"/>
          </p:cNvPicPr>
          <p:nvPr/>
        </p:nvPicPr>
        <p:blipFill>
          <a:blip r:embed="rId3"/>
          <a:stretch>
            <a:fillRect/>
          </a:stretch>
        </p:blipFill>
        <p:spPr>
          <a:xfrm>
            <a:off x="7967980" y="1784985"/>
            <a:ext cx="4023995" cy="2413000"/>
          </a:xfrm>
          <a:prstGeom prst="rect">
            <a:avLst/>
          </a:prstGeom>
        </p:spPr>
      </p:pic>
      <p:sp>
        <p:nvSpPr>
          <p:cNvPr id="8" name="文本框 7"/>
          <p:cNvSpPr txBox="1"/>
          <p:nvPr/>
        </p:nvSpPr>
        <p:spPr>
          <a:xfrm>
            <a:off x="458470" y="4134485"/>
            <a:ext cx="3422015" cy="2584450"/>
          </a:xfrm>
          <a:prstGeom prst="rect">
            <a:avLst/>
          </a:prstGeom>
          <a:noFill/>
        </p:spPr>
        <p:txBody>
          <a:bodyPr wrap="square" rtlCol="0">
            <a:spAutoFit/>
          </a:bodyPr>
          <a:p>
            <a:pPr algn="ctr">
              <a:lnSpc>
                <a:spcPct val="150000"/>
              </a:lnSpc>
            </a:pPr>
            <a:r>
              <a:rPr lang="zh-CN" altLang="en-US" b="1"/>
              <a:t>连续波系统</a:t>
            </a:r>
            <a:endParaRPr lang="zh-CN" altLang="en-US" b="1"/>
          </a:p>
          <a:p>
            <a:pPr algn="ctr">
              <a:lnSpc>
                <a:spcPct val="150000"/>
              </a:lnSpc>
            </a:pPr>
            <a:r>
              <a:rPr lang="zh-CN" altLang="en-US"/>
              <a:t>浓度相对值，无法得到散射系数</a:t>
            </a:r>
            <a:endParaRPr lang="zh-CN" altLang="en-US"/>
          </a:p>
          <a:p>
            <a:pPr algn="ctr">
              <a:lnSpc>
                <a:spcPct val="150000"/>
              </a:lnSpc>
            </a:pPr>
            <a:r>
              <a:rPr lang="zh-CN" altLang="en-US"/>
              <a:t>成本低</a:t>
            </a:r>
            <a:endParaRPr lang="zh-CN" altLang="en-US"/>
          </a:p>
          <a:p>
            <a:pPr algn="ctr">
              <a:lnSpc>
                <a:spcPct val="150000"/>
              </a:lnSpc>
            </a:pPr>
            <a:r>
              <a:rPr lang="zh-CN" altLang="en-US"/>
              <a:t>易理解</a:t>
            </a:r>
            <a:endParaRPr lang="zh-CN" altLang="en-US"/>
          </a:p>
          <a:p>
            <a:pPr algn="ctr">
              <a:lnSpc>
                <a:spcPct val="150000"/>
              </a:lnSpc>
            </a:pPr>
            <a:r>
              <a:rPr lang="zh-CN" altLang="en-US"/>
              <a:t>轻量化</a:t>
            </a:r>
            <a:endParaRPr lang="zh-CN" altLang="en-US"/>
          </a:p>
          <a:p>
            <a:pPr algn="ctr">
              <a:lnSpc>
                <a:spcPct val="150000"/>
              </a:lnSpc>
            </a:pPr>
            <a:r>
              <a:rPr lang="zh-CN" altLang="en-US"/>
              <a:t>高采样率</a:t>
            </a:r>
            <a:endParaRPr lang="zh-CN" altLang="en-US"/>
          </a:p>
        </p:txBody>
      </p:sp>
      <p:sp>
        <p:nvSpPr>
          <p:cNvPr id="9" name="文本框 8"/>
          <p:cNvSpPr txBox="1"/>
          <p:nvPr/>
        </p:nvSpPr>
        <p:spPr>
          <a:xfrm>
            <a:off x="4374515" y="4197985"/>
            <a:ext cx="3174365" cy="2168525"/>
          </a:xfrm>
          <a:prstGeom prst="rect">
            <a:avLst/>
          </a:prstGeom>
          <a:noFill/>
        </p:spPr>
        <p:txBody>
          <a:bodyPr wrap="square" rtlCol="0">
            <a:spAutoFit/>
          </a:bodyPr>
          <a:p>
            <a:pPr algn="ctr">
              <a:lnSpc>
                <a:spcPct val="150000"/>
              </a:lnSpc>
            </a:pPr>
            <a:r>
              <a:rPr lang="zh-CN" altLang="en-US" b="1"/>
              <a:t>频域系统</a:t>
            </a:r>
            <a:endParaRPr lang="zh-CN" altLang="en-US"/>
          </a:p>
          <a:p>
            <a:pPr algn="ctr">
              <a:lnSpc>
                <a:spcPct val="150000"/>
              </a:lnSpc>
            </a:pPr>
            <a:r>
              <a:rPr lang="zh-CN" altLang="en-US"/>
              <a:t>获取吸收系数和散射系数</a:t>
            </a:r>
            <a:endParaRPr lang="zh-CN" altLang="en-US"/>
          </a:p>
          <a:p>
            <a:pPr algn="ctr">
              <a:lnSpc>
                <a:spcPct val="150000"/>
              </a:lnSpc>
            </a:pPr>
            <a:r>
              <a:rPr lang="zh-CN" altLang="en-US"/>
              <a:t>轻量化一般</a:t>
            </a:r>
            <a:endParaRPr lang="zh-CN" altLang="en-US"/>
          </a:p>
          <a:p>
            <a:pPr algn="ctr">
              <a:lnSpc>
                <a:spcPct val="150000"/>
              </a:lnSpc>
            </a:pPr>
            <a:r>
              <a:rPr lang="zh-CN" altLang="en-US"/>
              <a:t>成本较高</a:t>
            </a:r>
            <a:endParaRPr lang="zh-CN" altLang="en-US"/>
          </a:p>
          <a:p>
            <a:pPr algn="ctr">
              <a:lnSpc>
                <a:spcPct val="150000"/>
              </a:lnSpc>
            </a:pPr>
            <a:endParaRPr lang="zh-CN" altLang="en-US"/>
          </a:p>
        </p:txBody>
      </p:sp>
      <p:sp>
        <p:nvSpPr>
          <p:cNvPr id="10" name="文本框 9"/>
          <p:cNvSpPr txBox="1"/>
          <p:nvPr/>
        </p:nvSpPr>
        <p:spPr>
          <a:xfrm>
            <a:off x="8391525" y="4197985"/>
            <a:ext cx="2971165" cy="2168525"/>
          </a:xfrm>
          <a:prstGeom prst="rect">
            <a:avLst/>
          </a:prstGeom>
          <a:noFill/>
        </p:spPr>
        <p:txBody>
          <a:bodyPr wrap="square" rtlCol="0">
            <a:spAutoFit/>
          </a:bodyPr>
          <a:p>
            <a:pPr algn="ctr">
              <a:lnSpc>
                <a:spcPct val="150000"/>
              </a:lnSpc>
            </a:pPr>
            <a:r>
              <a:rPr lang="zh-CN" altLang="en-US" b="1"/>
              <a:t>时域系统</a:t>
            </a:r>
            <a:endParaRPr lang="zh-CN" altLang="en-US"/>
          </a:p>
          <a:p>
            <a:pPr algn="ctr">
              <a:lnSpc>
                <a:spcPct val="150000"/>
              </a:lnSpc>
            </a:pPr>
            <a:r>
              <a:rPr lang="zh-CN" altLang="en-US"/>
              <a:t>皮秒级光脉冲</a:t>
            </a:r>
            <a:endParaRPr lang="zh-CN" altLang="en-US"/>
          </a:p>
          <a:p>
            <a:pPr algn="ctr">
              <a:lnSpc>
                <a:spcPct val="150000"/>
              </a:lnSpc>
            </a:pPr>
            <a:r>
              <a:rPr lang="zh-CN" altLang="en-US"/>
              <a:t>可获得吸光系数和散射系数</a:t>
            </a:r>
            <a:endParaRPr lang="zh-CN" altLang="en-US"/>
          </a:p>
          <a:p>
            <a:pPr algn="ctr">
              <a:lnSpc>
                <a:spcPct val="150000"/>
              </a:lnSpc>
            </a:pPr>
            <a:r>
              <a:rPr lang="zh-CN" altLang="en-US"/>
              <a:t>成本最高</a:t>
            </a:r>
            <a:endParaRPr lang="zh-CN" altLang="en-US"/>
          </a:p>
          <a:p>
            <a:pPr algn="ctr">
              <a:lnSpc>
                <a:spcPct val="150000"/>
              </a:lnSpc>
            </a:pPr>
            <a:r>
              <a:rPr lang="zh-CN" altLang="en-US"/>
              <a:t>轻量化差</a:t>
            </a:r>
            <a:endParaRPr lang="zh-CN" altLang="en-US"/>
          </a:p>
        </p:txBody>
      </p:sp>
    </p:spTree>
    <p:custDataLst>
      <p:tags r:id="rId4"/>
    </p:custData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fNIRS</a:t>
            </a:r>
            <a:r>
              <a:rPr lang="zh-CN" altLang="en-US"/>
              <a:t>成像系统</a:t>
            </a:r>
            <a:endParaRPr lang="zh-CN" altLang="en-US"/>
          </a:p>
        </p:txBody>
      </p:sp>
      <p:sp>
        <p:nvSpPr>
          <p:cNvPr id="7" name="内容占位符 2"/>
          <p:cNvSpPr>
            <a:spLocks noGrp="1"/>
          </p:cNvSpPr>
          <p:nvPr/>
        </p:nvSpPr>
        <p:spPr>
          <a:xfrm>
            <a:off x="457200" y="1370330"/>
            <a:ext cx="11181080" cy="5327650"/>
          </a:xfrm>
          <a:prstGeom prst="rect">
            <a:avLst/>
          </a:prstGeom>
          <a:noFill/>
          <a:ln w="9525">
            <a:noFill/>
          </a:ln>
        </p:spPr>
        <p:txBody>
          <a:bodyPr anchor="t" anchorCtr="0"/>
          <a:lstStyle>
            <a:lvl1pPr marL="342900" lvl="0" indent="-342900" algn="l" defTabSz="914400" eaLnBrk="1" fontAlgn="base" latinLnBrk="0" hangingPunct="1">
              <a:lnSpc>
                <a:spcPct val="100000"/>
              </a:lnSpc>
              <a:spcBef>
                <a:spcPct val="20000"/>
              </a:spcBef>
              <a:spcAft>
                <a:spcPct val="0"/>
              </a:spcAft>
              <a:buChar char="•"/>
              <a:defRPr sz="3200" b="0" i="0" u="none" kern="1200" baseline="0">
                <a:solidFill>
                  <a:schemeClr val="tx1"/>
                </a:solidFill>
                <a:latin typeface="+mn-lt"/>
                <a:ea typeface="+mn-ea"/>
                <a:cs typeface="+mn-cs"/>
              </a:defRPr>
            </a:lvl1pPr>
            <a:lvl2pPr marL="742950" lvl="1" indent="-285750" algn="l" defTabSz="914400" eaLnBrk="1" fontAlgn="base" latinLnBrk="0" hangingPunct="1">
              <a:lnSpc>
                <a:spcPct val="100000"/>
              </a:lnSpc>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eaLnBrk="1" fontAlgn="base" latinLnBrk="0" hangingPunct="1">
              <a:lnSpc>
                <a:spcPct val="100000"/>
              </a:lnSpc>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a:lstStyle>
          <a:p>
            <a:pPr marR="0" algn="l" defTabSz="914400" rtl="0" eaLnBrk="1" fontAlgn="base" latinLnBrk="0" hangingPunct="1">
              <a:lnSpc>
                <a:spcPct val="150000"/>
              </a:lnSpc>
              <a:spcBef>
                <a:spcPct val="20000"/>
              </a:spcBef>
              <a:spcAft>
                <a:spcPct val="0"/>
              </a:spcAft>
              <a:buClrTx/>
              <a:buSzTx/>
              <a:buFont typeface="Wingdings" panose="05000000000000000000" charset="0"/>
              <a:buChar char="ü"/>
            </a:pPr>
            <a:r>
              <a:rPr kumimoji="0" lang="en-US" altLang="zh-CN" sz="2000" b="1" i="0" u="none" strike="noStrike" kern="1200" cap="none" spc="0" normalizeH="0" baseline="0" noProof="1">
                <a:solidFill>
                  <a:schemeClr val="tx1"/>
                </a:solidFill>
                <a:latin typeface="Times New Roman" panose="02020603050405020304" charset="0"/>
                <a:ea typeface="宋体" panose="02010600030101010101" pitchFamily="2" charset="-122"/>
                <a:cs typeface="Times New Roman" panose="02020603050405020304" charset="0"/>
                <a:sym typeface="+mn-ea"/>
              </a:rPr>
              <a:t>fNIRS</a:t>
            </a:r>
            <a:r>
              <a:rPr kumimoji="0" lang="zh-CN" altLang="zh-CN" sz="2000" b="1" i="0" u="none" strike="noStrike" kern="1200" cap="none" spc="0" normalizeH="0" baseline="0" noProof="1">
                <a:solidFill>
                  <a:schemeClr val="tx1"/>
                </a:solidFill>
                <a:latin typeface="Times New Roman" panose="02020603050405020304" charset="0"/>
                <a:ea typeface="宋体" panose="02010600030101010101" pitchFamily="2" charset="-122"/>
                <a:cs typeface="Times New Roman" panose="02020603050405020304" charset="0"/>
                <a:sym typeface="+mn-ea"/>
              </a:rPr>
              <a:t>系统基本组成部分：</a:t>
            </a:r>
            <a:endParaRPr kumimoji="0" lang="zh-CN" altLang="zh-CN" sz="2000" b="1" i="0" u="none" strike="noStrike" kern="1200" cap="none" spc="0" normalizeH="0" baseline="0" noProof="1">
              <a:solidFill>
                <a:schemeClr val="tx1"/>
              </a:solidFill>
              <a:latin typeface="Times New Roman" panose="02020603050405020304" charset="0"/>
              <a:ea typeface="宋体" panose="02010600030101010101" pitchFamily="2" charset="-122"/>
              <a:cs typeface="Times New Roman" panose="02020603050405020304" charset="0"/>
              <a:sym typeface="+mn-ea"/>
            </a:endParaRPr>
          </a:p>
          <a:p>
            <a:pPr marR="0" algn="l" defTabSz="914400" rtl="0" eaLnBrk="1" fontAlgn="base" latinLnBrk="0" hangingPunct="1">
              <a:lnSpc>
                <a:spcPct val="150000"/>
              </a:lnSpc>
              <a:spcBef>
                <a:spcPct val="20000"/>
              </a:spcBef>
              <a:spcAft>
                <a:spcPct val="0"/>
              </a:spcAft>
              <a:buClrTx/>
              <a:buSzTx/>
              <a:buFont typeface="Arial" panose="020B0604020202020204" pitchFamily="34" charset="0"/>
              <a:buChar char="•"/>
            </a:pPr>
            <a:r>
              <a:rPr kumimoji="0" lang="zh-CN" altLang="zh-CN" sz="2000" b="1" i="0" u="none" strike="noStrike" kern="1200" cap="none" spc="0" normalizeH="0" baseline="0" noProof="1">
                <a:solidFill>
                  <a:schemeClr val="tx1"/>
                </a:solidFill>
                <a:latin typeface="Times New Roman" panose="02020603050405020304" charset="0"/>
                <a:ea typeface="宋体" panose="02010600030101010101" pitchFamily="2" charset="-122"/>
                <a:cs typeface="Times New Roman" panose="02020603050405020304" charset="0"/>
                <a:sym typeface="+mn-ea"/>
              </a:rPr>
              <a:t>光源</a:t>
            </a:r>
            <a:r>
              <a:rPr kumimoji="0" lang="zh-CN" altLang="zh-CN" sz="2000" i="0" u="none" strike="noStrike" kern="1200" cap="none" spc="0" normalizeH="0" baseline="0" noProof="1">
                <a:solidFill>
                  <a:schemeClr val="tx1"/>
                </a:solidFill>
                <a:latin typeface="Times New Roman" panose="02020603050405020304" charset="0"/>
                <a:ea typeface="宋体" panose="02010600030101010101" pitchFamily="2" charset="-122"/>
                <a:cs typeface="Times New Roman" panose="02020603050405020304" charset="0"/>
                <a:sym typeface="+mn-ea"/>
              </a:rPr>
              <a:t>发出近红外光子，经由</a:t>
            </a:r>
            <a:r>
              <a:rPr kumimoji="0" lang="zh-CN" altLang="zh-CN" sz="2000" b="1" i="0" u="none" strike="noStrike" kern="1200" cap="none" spc="0" normalizeH="0" baseline="0" noProof="1">
                <a:solidFill>
                  <a:schemeClr val="tx1"/>
                </a:solidFill>
                <a:latin typeface="Times New Roman" panose="02020603050405020304" charset="0"/>
                <a:ea typeface="宋体" panose="02010600030101010101" pitchFamily="2" charset="-122"/>
                <a:cs typeface="Times New Roman" panose="02020603050405020304" charset="0"/>
                <a:sym typeface="+mn-ea"/>
              </a:rPr>
              <a:t>光纤</a:t>
            </a:r>
            <a:r>
              <a:rPr kumimoji="0" lang="zh-CN" altLang="zh-CN" sz="2000" i="0" u="none" strike="noStrike" kern="1200" cap="none" spc="0" normalizeH="0" baseline="0" noProof="1">
                <a:solidFill>
                  <a:schemeClr val="tx1"/>
                </a:solidFill>
                <a:latin typeface="Times New Roman" panose="02020603050405020304" charset="0"/>
                <a:ea typeface="宋体" panose="02010600030101010101" pitchFamily="2" charset="-122"/>
                <a:cs typeface="Times New Roman" panose="02020603050405020304" charset="0"/>
                <a:sym typeface="+mn-ea"/>
              </a:rPr>
              <a:t>传播至被试头皮表面的</a:t>
            </a:r>
            <a:r>
              <a:rPr kumimoji="0" lang="zh-CN" altLang="zh-CN" sz="2000" b="1" i="0" u="none" strike="noStrike" kern="1200" cap="none" spc="0" normalizeH="0" baseline="0" noProof="1">
                <a:solidFill>
                  <a:schemeClr val="tx1"/>
                </a:solidFill>
                <a:latin typeface="Times New Roman" panose="02020603050405020304" charset="0"/>
                <a:ea typeface="宋体" panose="02010600030101010101" pitchFamily="2" charset="-122"/>
                <a:cs typeface="Times New Roman" panose="02020603050405020304" charset="0"/>
                <a:sym typeface="+mn-ea"/>
              </a:rPr>
              <a:t>发射极</a:t>
            </a:r>
            <a:r>
              <a:rPr kumimoji="0" lang="zh-CN" altLang="zh-CN" sz="2000" i="0" u="none" strike="noStrike" kern="1200" cap="none" spc="0" normalizeH="0" baseline="0" noProof="1">
                <a:solidFill>
                  <a:schemeClr val="tx1"/>
                </a:solidFill>
                <a:latin typeface="Times New Roman" panose="02020603050405020304" charset="0"/>
                <a:ea typeface="宋体" panose="02010600030101010101" pitchFamily="2" charset="-122"/>
                <a:cs typeface="Times New Roman" panose="02020603050405020304" charset="0"/>
                <a:sym typeface="+mn-ea"/>
              </a:rPr>
              <a:t>。光子在经过脑组织吸收、散射后返回至头皮表面，被</a:t>
            </a:r>
            <a:r>
              <a:rPr kumimoji="0" lang="zh-CN" altLang="zh-CN" sz="2000" b="1" i="0" u="none" strike="noStrike" kern="1200" cap="none" spc="0" normalizeH="0" baseline="0" noProof="1">
                <a:solidFill>
                  <a:schemeClr val="tx1"/>
                </a:solidFill>
                <a:latin typeface="Times New Roman" panose="02020603050405020304" charset="0"/>
                <a:ea typeface="宋体" panose="02010600030101010101" pitchFamily="2" charset="-122"/>
                <a:cs typeface="Times New Roman" panose="02020603050405020304" charset="0"/>
                <a:sym typeface="+mn-ea"/>
              </a:rPr>
              <a:t>接收极</a:t>
            </a:r>
            <a:r>
              <a:rPr kumimoji="0" lang="zh-CN" altLang="zh-CN" sz="2000" i="0" u="none" strike="noStrike" kern="1200" cap="none" spc="0" normalizeH="0" baseline="0" noProof="1">
                <a:solidFill>
                  <a:schemeClr val="tx1"/>
                </a:solidFill>
                <a:latin typeface="Times New Roman" panose="02020603050405020304" charset="0"/>
                <a:ea typeface="宋体" panose="02010600030101010101" pitchFamily="2" charset="-122"/>
                <a:cs typeface="Times New Roman" panose="02020603050405020304" charset="0"/>
                <a:sym typeface="+mn-ea"/>
              </a:rPr>
              <a:t>接收。剩余的光子经光纤传递至</a:t>
            </a:r>
            <a:r>
              <a:rPr kumimoji="0" lang="zh-CN" altLang="zh-CN" sz="2000" b="1" i="0" u="none" strike="noStrike" kern="1200" cap="none" spc="0" normalizeH="0" baseline="0" noProof="1">
                <a:solidFill>
                  <a:schemeClr val="tx1"/>
                </a:solidFill>
                <a:latin typeface="Times New Roman" panose="02020603050405020304" charset="0"/>
                <a:ea typeface="宋体" panose="02010600030101010101" pitchFamily="2" charset="-122"/>
                <a:cs typeface="Times New Roman" panose="02020603050405020304" charset="0"/>
                <a:sym typeface="+mn-ea"/>
              </a:rPr>
              <a:t>检测器</a:t>
            </a:r>
            <a:r>
              <a:rPr kumimoji="0" lang="zh-CN" altLang="zh-CN" sz="2000" i="0" u="none" strike="noStrike" kern="1200" cap="none" spc="0" normalizeH="0" baseline="0" noProof="1">
                <a:solidFill>
                  <a:schemeClr val="tx1"/>
                </a:solidFill>
                <a:latin typeface="Times New Roman" panose="02020603050405020304" charset="0"/>
                <a:ea typeface="宋体" panose="02010600030101010101" pitchFamily="2" charset="-122"/>
                <a:cs typeface="Times New Roman" panose="02020603050405020304" charset="0"/>
                <a:sym typeface="+mn-ea"/>
              </a:rPr>
              <a:t>完成对剩余光子数量的检测。</a:t>
            </a:r>
            <a:endParaRPr kumimoji="0" lang="zh-CN" altLang="zh-CN" sz="2000" i="0" u="none" strike="noStrike" kern="1200" cap="none" spc="0" normalizeH="0" baseline="0" noProof="1">
              <a:solidFill>
                <a:schemeClr val="tx1"/>
              </a:solidFill>
              <a:latin typeface="Times New Roman" panose="02020603050405020304" charset="0"/>
              <a:ea typeface="宋体" panose="02010600030101010101" pitchFamily="2" charset="-122"/>
              <a:cs typeface="Times New Roman" panose="02020603050405020304" charset="0"/>
              <a:sym typeface="+mn-ea"/>
            </a:endParaRPr>
          </a:p>
          <a:p>
            <a:pPr marR="0" algn="l" defTabSz="914400" rtl="0" eaLnBrk="1" fontAlgn="base" latinLnBrk="0" hangingPunct="1">
              <a:lnSpc>
                <a:spcPct val="150000"/>
              </a:lnSpc>
              <a:spcBef>
                <a:spcPct val="20000"/>
              </a:spcBef>
              <a:spcAft>
                <a:spcPct val="0"/>
              </a:spcAft>
              <a:buClrTx/>
              <a:buSzTx/>
              <a:buFont typeface="Arial" panose="020B0604020202020204" pitchFamily="34" charset="0"/>
              <a:buChar char="•"/>
            </a:pPr>
            <a:endParaRPr kumimoji="0" lang="zh-CN" altLang="zh-CN" sz="2000" i="0" u="none" strike="noStrike" kern="1200" cap="none" spc="0" normalizeH="0" baseline="0" noProof="1">
              <a:solidFill>
                <a:schemeClr val="tx1"/>
              </a:solidFill>
              <a:latin typeface="Times New Roman" panose="02020603050405020304" charset="0"/>
              <a:ea typeface="宋体" panose="02010600030101010101" pitchFamily="2" charset="-122"/>
              <a:cs typeface="Times New Roman" panose="02020603050405020304" charset="0"/>
              <a:sym typeface="+mn-ea"/>
            </a:endParaRPr>
          </a:p>
          <a:p>
            <a:pPr marR="0" algn="l" defTabSz="914400" rtl="0" eaLnBrk="1" fontAlgn="base" latinLnBrk="0" hangingPunct="1">
              <a:lnSpc>
                <a:spcPct val="150000"/>
              </a:lnSpc>
              <a:spcBef>
                <a:spcPct val="20000"/>
              </a:spcBef>
              <a:spcAft>
                <a:spcPct val="0"/>
              </a:spcAft>
              <a:buClrTx/>
              <a:buSzTx/>
              <a:buFont typeface="Wingdings" panose="05000000000000000000" charset="0"/>
              <a:buChar char="ü"/>
            </a:pPr>
            <a:r>
              <a:rPr kumimoji="0" lang="zh-CN" altLang="zh-CN" sz="2000" b="1" i="0" u="none" strike="noStrike" kern="1200" cap="none" spc="0" normalizeH="0" baseline="0" noProof="1">
                <a:solidFill>
                  <a:schemeClr val="tx1"/>
                </a:solidFill>
                <a:latin typeface="Times New Roman" panose="02020603050405020304" charset="0"/>
                <a:ea typeface="宋体" panose="02010600030101010101" pitchFamily="2" charset="-122"/>
                <a:cs typeface="Times New Roman" panose="02020603050405020304" charset="0"/>
                <a:sym typeface="+mn-ea"/>
              </a:rPr>
              <a:t>光源：产生不同波长的近红外光。</a:t>
            </a:r>
            <a:endParaRPr kumimoji="0" lang="zh-CN" altLang="zh-CN" sz="2000" b="1" i="0" u="none" strike="noStrike" kern="1200" cap="none" spc="0" normalizeH="0" baseline="0" noProof="1">
              <a:solidFill>
                <a:schemeClr val="tx1"/>
              </a:solidFill>
              <a:latin typeface="Times New Roman" panose="02020603050405020304" charset="0"/>
              <a:ea typeface="宋体" panose="02010600030101010101" pitchFamily="2" charset="-122"/>
              <a:cs typeface="Times New Roman" panose="02020603050405020304" charset="0"/>
              <a:sym typeface="+mn-ea"/>
            </a:endParaRPr>
          </a:p>
          <a:p>
            <a:pPr marR="0" algn="l" defTabSz="914400" rtl="0" eaLnBrk="1" fontAlgn="base" latinLnBrk="0" hangingPunct="1">
              <a:lnSpc>
                <a:spcPct val="150000"/>
              </a:lnSpc>
              <a:spcBef>
                <a:spcPct val="20000"/>
              </a:spcBef>
              <a:spcAft>
                <a:spcPct val="0"/>
              </a:spcAft>
              <a:buClrTx/>
              <a:buSzTx/>
              <a:buFont typeface="Wingdings" panose="05000000000000000000" charset="0"/>
              <a:buChar char="ü"/>
            </a:pPr>
            <a:r>
              <a:rPr kumimoji="0" lang="zh-CN" altLang="zh-CN" sz="2000" i="0" u="none" strike="noStrike" kern="1200" cap="none" spc="0" normalizeH="0" baseline="0" noProof="1">
                <a:solidFill>
                  <a:schemeClr val="tx1"/>
                </a:solidFill>
                <a:latin typeface="Times New Roman" panose="02020603050405020304" charset="0"/>
                <a:ea typeface="宋体" panose="02010600030101010101" pitchFamily="2" charset="-122"/>
                <a:cs typeface="Times New Roman" panose="02020603050405020304" charset="0"/>
                <a:sym typeface="+mn-ea"/>
              </a:rPr>
              <a:t>分为激光二极管（</a:t>
            </a:r>
            <a:r>
              <a:rPr kumimoji="0" lang="en-US" altLang="zh-CN" sz="2000" i="0" u="none" strike="noStrike" kern="1200" cap="none" spc="0" normalizeH="0" baseline="0" noProof="1">
                <a:solidFill>
                  <a:schemeClr val="tx1"/>
                </a:solidFill>
                <a:latin typeface="Times New Roman" panose="02020603050405020304" charset="0"/>
                <a:ea typeface="宋体" panose="02010600030101010101" pitchFamily="2" charset="-122"/>
                <a:cs typeface="Times New Roman" panose="02020603050405020304" charset="0"/>
                <a:sym typeface="+mn-ea"/>
              </a:rPr>
              <a:t>LD</a:t>
            </a:r>
            <a:r>
              <a:rPr kumimoji="0" lang="zh-CN" altLang="zh-CN" sz="2000" i="0" u="none" strike="noStrike" kern="1200" cap="none" spc="0" normalizeH="0" baseline="0" noProof="1">
                <a:solidFill>
                  <a:schemeClr val="tx1"/>
                </a:solidFill>
                <a:latin typeface="Times New Roman" panose="02020603050405020304" charset="0"/>
                <a:ea typeface="宋体" panose="02010600030101010101" pitchFamily="2" charset="-122"/>
                <a:cs typeface="Times New Roman" panose="02020603050405020304" charset="0"/>
                <a:sym typeface="+mn-ea"/>
              </a:rPr>
              <a:t>）和发光二极管（</a:t>
            </a:r>
            <a:r>
              <a:rPr kumimoji="0" lang="en-US" altLang="zh-CN" sz="2000" i="0" u="none" strike="noStrike" kern="1200" cap="none" spc="0" normalizeH="0" baseline="0" noProof="1">
                <a:solidFill>
                  <a:schemeClr val="tx1"/>
                </a:solidFill>
                <a:latin typeface="Times New Roman" panose="02020603050405020304" charset="0"/>
                <a:ea typeface="宋体" panose="02010600030101010101" pitchFamily="2" charset="-122"/>
                <a:cs typeface="Times New Roman" panose="02020603050405020304" charset="0"/>
                <a:sym typeface="+mn-ea"/>
              </a:rPr>
              <a:t>LED</a:t>
            </a:r>
            <a:r>
              <a:rPr kumimoji="0" lang="zh-CN" altLang="zh-CN" sz="2000" i="0" u="none" strike="noStrike" kern="1200" cap="none" spc="0" normalizeH="0" baseline="0" noProof="1">
                <a:solidFill>
                  <a:schemeClr val="tx1"/>
                </a:solidFill>
                <a:latin typeface="Times New Roman" panose="02020603050405020304" charset="0"/>
                <a:ea typeface="宋体" panose="02010600030101010101" pitchFamily="2" charset="-122"/>
                <a:cs typeface="Times New Roman" panose="02020603050405020304" charset="0"/>
                <a:sym typeface="+mn-ea"/>
              </a:rPr>
              <a:t>）</a:t>
            </a:r>
            <a:endParaRPr kumimoji="0" lang="zh-CN" altLang="zh-CN" sz="2000" i="0" u="none" strike="noStrike" kern="1200" cap="none" spc="0" normalizeH="0" baseline="0" noProof="1">
              <a:solidFill>
                <a:schemeClr val="tx1"/>
              </a:solidFill>
              <a:latin typeface="Times New Roman" panose="02020603050405020304" charset="0"/>
              <a:ea typeface="宋体" panose="02010600030101010101" pitchFamily="2" charset="-122"/>
              <a:cs typeface="Times New Roman" panose="02020603050405020304" charset="0"/>
              <a:sym typeface="+mn-ea"/>
            </a:endParaRPr>
          </a:p>
          <a:p>
            <a:pPr marR="0" algn="l" defTabSz="914400" rtl="0" eaLnBrk="1" fontAlgn="base" latinLnBrk="0" hangingPunct="1">
              <a:lnSpc>
                <a:spcPct val="150000"/>
              </a:lnSpc>
              <a:spcBef>
                <a:spcPct val="20000"/>
              </a:spcBef>
              <a:spcAft>
                <a:spcPct val="0"/>
              </a:spcAft>
              <a:buClrTx/>
              <a:buSzTx/>
              <a:buFont typeface="Arial" panose="020B0604020202020204" pitchFamily="34" charset="0"/>
              <a:buChar char="•"/>
            </a:pPr>
            <a:r>
              <a:rPr kumimoji="0" lang="en-US" altLang="zh-CN" sz="2000" i="0" u="none" strike="noStrike" kern="1200" cap="none" spc="0" normalizeH="0" baseline="0" noProof="1">
                <a:solidFill>
                  <a:schemeClr val="tx1"/>
                </a:solidFill>
                <a:latin typeface="Times New Roman" panose="02020603050405020304" charset="0"/>
                <a:ea typeface="宋体" panose="02010600030101010101" pitchFamily="2" charset="-122"/>
                <a:cs typeface="Times New Roman" panose="02020603050405020304" charset="0"/>
                <a:sym typeface="+mn-ea"/>
              </a:rPr>
              <a:t>LD</a:t>
            </a:r>
            <a:r>
              <a:rPr kumimoji="0" lang="zh-CN" altLang="en-US" sz="2000" i="0" u="none" strike="noStrike" kern="1200" cap="none" spc="0" normalizeH="0" baseline="0" noProof="1">
                <a:solidFill>
                  <a:schemeClr val="tx1"/>
                </a:solidFill>
                <a:latin typeface="Times New Roman" panose="02020603050405020304" charset="0"/>
                <a:ea typeface="宋体" panose="02010600030101010101" pitchFamily="2" charset="-122"/>
                <a:cs typeface="Times New Roman" panose="02020603050405020304" charset="0"/>
                <a:sym typeface="+mn-ea"/>
              </a:rPr>
              <a:t>：发射带宽集中、与光纤耦合性好、传播过程中光损失少；属大型光源、不易微型化、价格昂贵、可选波长有限、受温度影响较大，安全性较低。</a:t>
            </a:r>
            <a:endParaRPr kumimoji="0" lang="zh-CN" altLang="en-US" sz="2000" i="0" u="none" strike="noStrike" kern="1200" cap="none" spc="0" normalizeH="0" baseline="0" noProof="1">
              <a:solidFill>
                <a:schemeClr val="tx1"/>
              </a:solidFill>
              <a:latin typeface="Times New Roman" panose="02020603050405020304" charset="0"/>
              <a:ea typeface="宋体" panose="02010600030101010101" pitchFamily="2" charset="-122"/>
              <a:cs typeface="Times New Roman" panose="02020603050405020304" charset="0"/>
              <a:sym typeface="+mn-ea"/>
            </a:endParaRPr>
          </a:p>
          <a:p>
            <a:pPr marR="0" algn="l" defTabSz="914400" rtl="0" eaLnBrk="1" fontAlgn="base" latinLnBrk="0" hangingPunct="1">
              <a:lnSpc>
                <a:spcPct val="150000"/>
              </a:lnSpc>
              <a:spcBef>
                <a:spcPct val="20000"/>
              </a:spcBef>
              <a:spcAft>
                <a:spcPct val="0"/>
              </a:spcAft>
              <a:buClrTx/>
              <a:buSzTx/>
              <a:buFont typeface="Arial" panose="020B0604020202020204" pitchFamily="34" charset="0"/>
              <a:buChar char="•"/>
            </a:pPr>
            <a:r>
              <a:rPr lang="en-US" altLang="zh-CN" sz="2000" dirty="0">
                <a:latin typeface="Times New Roman" panose="02020603050405020304" charset="0"/>
                <a:ea typeface="宋体" panose="02010600030101010101" pitchFamily="2" charset="-122"/>
                <a:cs typeface="Times New Roman" panose="02020603050405020304" charset="0"/>
                <a:sym typeface="+mn-ea"/>
              </a:rPr>
              <a:t>LED</a:t>
            </a:r>
            <a:r>
              <a:rPr lang="zh-CN" altLang="en-US" sz="2000" dirty="0">
                <a:latin typeface="Times New Roman" panose="02020603050405020304" charset="0"/>
                <a:ea typeface="宋体" panose="02010600030101010101" pitchFamily="2" charset="-122"/>
                <a:cs typeface="Times New Roman" panose="02020603050405020304" charset="0"/>
                <a:sym typeface="+mn-ea"/>
              </a:rPr>
              <a:t>：</a:t>
            </a:r>
            <a:r>
              <a:rPr lang="zh-CN" altLang="zh-CN" sz="2000" dirty="0">
                <a:latin typeface="Times New Roman" panose="02020603050405020304" charset="0"/>
                <a:ea typeface="宋体" panose="02010600030101010101" pitchFamily="2" charset="-122"/>
                <a:cs typeface="Times New Roman" panose="02020603050405020304" charset="0"/>
                <a:sym typeface="+mn-ea"/>
              </a:rPr>
              <a:t>体积小、价格低廉、波长选择多、安全性高；发射带宽较大、易出现误差。</a:t>
            </a:r>
            <a:endParaRPr kumimoji="0" lang="zh-CN" altLang="zh-CN" sz="2000" b="0" i="0" u="none" strike="noStrike" kern="1200" cap="none" spc="0" normalizeH="0" baseline="0" noProof="1" dirty="0">
              <a:solidFill>
                <a:schemeClr val="tx1"/>
              </a:solidFill>
              <a:latin typeface="Times New Roman" panose="02020603050405020304" charset="0"/>
              <a:ea typeface="宋体" panose="02010600030101010101" pitchFamily="2" charset="-122"/>
              <a:cs typeface="Times New Roman" panose="02020603050405020304" charset="0"/>
              <a:sym typeface="+mn-ea"/>
            </a:endParaRPr>
          </a:p>
        </p:txBody>
      </p:sp>
    </p:spTree>
    <p:custDataLst>
      <p:tags r:id="rId1"/>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00755" y="232480"/>
            <a:ext cx="10969200" cy="705600"/>
          </a:xfrm>
        </p:spPr>
        <p:txBody>
          <a:bodyPr/>
          <a:p>
            <a:r>
              <a:rPr lang="zh-CN" altLang="en-US">
                <a:latin typeface="Times New Roman" panose="02020603050405020304" charset="0"/>
              </a:rPr>
              <a:t>学习内容目录</a:t>
            </a:r>
            <a:endParaRPr lang="zh-CN" altLang="en-US">
              <a:latin typeface="Times New Roman" panose="02020603050405020304" charset="0"/>
            </a:endParaRPr>
          </a:p>
        </p:txBody>
      </p:sp>
      <p:sp>
        <p:nvSpPr>
          <p:cNvPr id="3" name="内容占位符 2"/>
          <p:cNvSpPr>
            <a:spLocks noGrp="1"/>
          </p:cNvSpPr>
          <p:nvPr>
            <p:ph idx="1"/>
          </p:nvPr>
        </p:nvSpPr>
        <p:spPr>
          <a:xfrm>
            <a:off x="1676400" y="1015365"/>
            <a:ext cx="6382385" cy="5408295"/>
          </a:xfrm>
        </p:spPr>
        <p:txBody>
          <a:bodyPr>
            <a:normAutofit/>
          </a:bodyPr>
          <a:p>
            <a:pPr>
              <a:lnSpc>
                <a:spcPct val="200000"/>
              </a:lnSpc>
            </a:pPr>
            <a:r>
              <a:rPr lang="en-US" altLang="zh-CN">
                <a:latin typeface="Times New Roman" panose="02020603050405020304" charset="0"/>
                <a:cs typeface="Times New Roman" panose="02020603050405020304" charset="0"/>
                <a:sym typeface="+mn-ea"/>
              </a:rPr>
              <a:t>fNIRS</a:t>
            </a:r>
            <a:r>
              <a:rPr lang="zh-CN" altLang="en-US">
                <a:latin typeface="Times New Roman" panose="02020603050405020304" charset="0"/>
                <a:cs typeface="Times New Roman" panose="02020603050405020304" charset="0"/>
                <a:sym typeface="+mn-ea"/>
              </a:rPr>
              <a:t>当代技术背景</a:t>
            </a:r>
            <a:endParaRPr lang="en-US" altLang="zh-CN">
              <a:latin typeface="Times New Roman" panose="02020603050405020304" charset="0"/>
              <a:cs typeface="Times New Roman" panose="02020603050405020304" charset="0"/>
            </a:endParaRPr>
          </a:p>
          <a:p>
            <a:pPr>
              <a:lnSpc>
                <a:spcPct val="200000"/>
              </a:lnSpc>
            </a:pPr>
            <a:r>
              <a:rPr lang="en-US" altLang="zh-CN">
                <a:latin typeface="Times New Roman" panose="02020603050405020304" charset="0"/>
                <a:cs typeface="Times New Roman" panose="02020603050405020304" charset="0"/>
              </a:rPr>
              <a:t>fNIRS</a:t>
            </a:r>
            <a:r>
              <a:rPr lang="zh-CN" altLang="en-US">
                <a:latin typeface="Times New Roman" panose="02020603050405020304" charset="0"/>
                <a:cs typeface="Times New Roman" panose="02020603050405020304" charset="0"/>
              </a:rPr>
              <a:t>基本概念</a:t>
            </a:r>
            <a:endParaRPr lang="zh-CN" altLang="en-US">
              <a:latin typeface="Times New Roman" panose="02020603050405020304" charset="0"/>
              <a:cs typeface="Times New Roman" panose="02020603050405020304" charset="0"/>
            </a:endParaRPr>
          </a:p>
          <a:p>
            <a:pPr>
              <a:lnSpc>
                <a:spcPct val="200000"/>
              </a:lnSpc>
            </a:pPr>
            <a:r>
              <a:rPr lang="en-US" altLang="zh-CN">
                <a:latin typeface="Times New Roman" panose="02020603050405020304" charset="0"/>
                <a:cs typeface="Times New Roman" panose="02020603050405020304" charset="0"/>
              </a:rPr>
              <a:t>fNIRS</a:t>
            </a:r>
            <a:r>
              <a:rPr lang="zh-CN" altLang="en-US">
                <a:latin typeface="Times New Roman" panose="02020603050405020304" charset="0"/>
                <a:cs typeface="Times New Roman" panose="02020603050405020304" charset="0"/>
              </a:rPr>
              <a:t>成像原理</a:t>
            </a:r>
            <a:endParaRPr lang="zh-CN" altLang="en-US">
              <a:latin typeface="Times New Roman" panose="02020603050405020304" charset="0"/>
              <a:cs typeface="Times New Roman" panose="02020603050405020304" charset="0"/>
            </a:endParaRPr>
          </a:p>
          <a:p>
            <a:pPr>
              <a:lnSpc>
                <a:spcPct val="200000"/>
              </a:lnSpc>
            </a:pPr>
            <a:r>
              <a:rPr lang="en-US" altLang="zh-CN">
                <a:latin typeface="Times New Roman" panose="02020603050405020304" charset="0"/>
                <a:cs typeface="Times New Roman" panose="02020603050405020304" charset="0"/>
              </a:rPr>
              <a:t>fNIRS</a:t>
            </a:r>
            <a:r>
              <a:rPr lang="zh-CN" altLang="en-US">
                <a:latin typeface="Times New Roman" panose="02020603050405020304" charset="0"/>
                <a:cs typeface="Times New Roman" panose="02020603050405020304" charset="0"/>
              </a:rPr>
              <a:t>成像系统</a:t>
            </a:r>
            <a:endParaRPr lang="zh-CN" altLang="en-US">
              <a:latin typeface="Times New Roman" panose="02020603050405020304" charset="0"/>
              <a:cs typeface="Times New Roman" panose="02020603050405020304" charset="0"/>
            </a:endParaRPr>
          </a:p>
          <a:p>
            <a:pPr>
              <a:lnSpc>
                <a:spcPct val="200000"/>
              </a:lnSpc>
            </a:pPr>
            <a:r>
              <a:rPr lang="en-US" altLang="zh-CN">
                <a:latin typeface="Times New Roman" panose="02020603050405020304" charset="0"/>
                <a:cs typeface="Times New Roman" panose="02020603050405020304" charset="0"/>
              </a:rPr>
              <a:t>fNIRS</a:t>
            </a:r>
            <a:r>
              <a:rPr lang="zh-CN" altLang="en-US">
                <a:latin typeface="Times New Roman" panose="02020603050405020304" charset="0"/>
                <a:cs typeface="Times New Roman" panose="02020603050405020304" charset="0"/>
              </a:rPr>
              <a:t>技术关键历史发展</a:t>
            </a:r>
            <a:endParaRPr lang="zh-CN" altLang="en-US">
              <a:latin typeface="Times New Roman" panose="02020603050405020304" charset="0"/>
              <a:cs typeface="Times New Roman" panose="02020603050405020304" charset="0"/>
            </a:endParaRPr>
          </a:p>
          <a:p>
            <a:pPr>
              <a:lnSpc>
                <a:spcPct val="200000"/>
              </a:lnSpc>
            </a:pPr>
            <a:r>
              <a:rPr lang="en-US" altLang="zh-CN">
                <a:latin typeface="Times New Roman" panose="02020603050405020304" charset="0"/>
                <a:cs typeface="Times New Roman" panose="02020603050405020304" charset="0"/>
                <a:sym typeface="+mn-ea"/>
              </a:rPr>
              <a:t>fNIRS</a:t>
            </a:r>
            <a:r>
              <a:rPr lang="zh-CN" altLang="en-US">
                <a:latin typeface="Times New Roman" panose="02020603050405020304" charset="0"/>
                <a:cs typeface="Times New Roman" panose="02020603050405020304" charset="0"/>
                <a:sym typeface="+mn-ea"/>
              </a:rPr>
              <a:t>实验设计</a:t>
            </a:r>
            <a:endParaRPr lang="zh-CN" altLang="en-US">
              <a:latin typeface="Times New Roman" panose="02020603050405020304" charset="0"/>
              <a:cs typeface="Times New Roman" panose="02020603050405020304" charset="0"/>
            </a:endParaRPr>
          </a:p>
          <a:p>
            <a:pPr>
              <a:lnSpc>
                <a:spcPct val="200000"/>
              </a:lnSpc>
            </a:pPr>
            <a:r>
              <a:rPr lang="en-US" altLang="zh-CN">
                <a:latin typeface="Times New Roman" panose="02020603050405020304" charset="0"/>
                <a:cs typeface="Times New Roman" panose="02020603050405020304" charset="0"/>
                <a:sym typeface="+mn-ea"/>
              </a:rPr>
              <a:t>fNIRS</a:t>
            </a:r>
            <a:r>
              <a:rPr lang="zh-CN" altLang="en-US">
                <a:latin typeface="Times New Roman" panose="02020603050405020304" charset="0"/>
                <a:cs typeface="Times New Roman" panose="02020603050405020304" charset="0"/>
                <a:sym typeface="+mn-ea"/>
              </a:rPr>
              <a:t>数据分析</a:t>
            </a:r>
            <a:endParaRPr lang="zh-CN" altLang="en-US">
              <a:latin typeface="Times New Roman" panose="02020603050405020304" charset="0"/>
              <a:cs typeface="Times New Roman" panose="02020603050405020304" charset="0"/>
              <a:sym typeface="+mn-ea"/>
            </a:endParaRPr>
          </a:p>
          <a:p>
            <a:pPr>
              <a:lnSpc>
                <a:spcPct val="200000"/>
              </a:lnSpc>
            </a:pPr>
            <a:r>
              <a:rPr lang="en-US" altLang="zh-CN">
                <a:latin typeface="Times New Roman" panose="02020603050405020304" charset="0"/>
                <a:cs typeface="Times New Roman" panose="02020603050405020304" charset="0"/>
                <a:sym typeface="+mn-ea"/>
              </a:rPr>
              <a:t>fNIRS</a:t>
            </a:r>
            <a:r>
              <a:rPr lang="zh-CN" altLang="en-US">
                <a:latin typeface="Times New Roman" panose="02020603050405020304" charset="0"/>
                <a:cs typeface="Times New Roman" panose="02020603050405020304" charset="0"/>
                <a:sym typeface="+mn-ea"/>
              </a:rPr>
              <a:t>应用领域</a:t>
            </a:r>
            <a:endParaRPr lang="zh-CN" altLang="en-US">
              <a:latin typeface="Times New Roman" panose="02020603050405020304" charset="0"/>
              <a:cs typeface="Times New Roman" panose="02020603050405020304" charset="0"/>
            </a:endParaRPr>
          </a:p>
        </p:txBody>
      </p:sp>
      <p:sp>
        <p:nvSpPr>
          <p:cNvPr id="4" name="右大括号 3"/>
          <p:cNvSpPr/>
          <p:nvPr/>
        </p:nvSpPr>
        <p:spPr>
          <a:xfrm>
            <a:off x="5104765" y="1417955"/>
            <a:ext cx="392430" cy="2764790"/>
          </a:xfrm>
          <a:prstGeom prst="rightBrace">
            <a:avLst/>
          </a:prstGeom>
        </p:spPr>
        <p:style>
          <a:lnRef idx="2">
            <a:schemeClr val="accent1"/>
          </a:lnRef>
          <a:fillRef idx="0">
            <a:srgbClr val="FFFFFF"/>
          </a:fillRef>
          <a:effectRef idx="0">
            <a:srgbClr val="FFFFFF"/>
          </a:effectRef>
          <a:fontRef idx="minor">
            <a:schemeClr val="tx1"/>
          </a:fontRef>
        </p:style>
        <p:txBody>
          <a:bodyPr rtlCol="0" anchor="ctr"/>
          <a:p>
            <a:pPr algn="ctr"/>
            <a:endParaRPr lang="zh-CN" altLang="en-US">
              <a:latin typeface="Times New Roman" panose="02020603050405020304" charset="0"/>
              <a:cs typeface="Times New Roman" panose="02020603050405020304" charset="0"/>
            </a:endParaRPr>
          </a:p>
        </p:txBody>
      </p:sp>
      <p:sp>
        <p:nvSpPr>
          <p:cNvPr id="5" name="文本框 4"/>
          <p:cNvSpPr txBox="1"/>
          <p:nvPr/>
        </p:nvSpPr>
        <p:spPr>
          <a:xfrm>
            <a:off x="5715000" y="2554605"/>
            <a:ext cx="4064000" cy="368300"/>
          </a:xfrm>
          <a:prstGeom prst="rect">
            <a:avLst/>
          </a:prstGeom>
          <a:noFill/>
        </p:spPr>
        <p:txBody>
          <a:bodyPr wrap="square" rtlCol="0">
            <a:spAutoFit/>
          </a:bodyPr>
          <a:p>
            <a:r>
              <a:rPr lang="zh-CN" altLang="en-US">
                <a:latin typeface="Times New Roman" panose="02020603050405020304" charset="0"/>
                <a:cs typeface="Times New Roman" panose="02020603050405020304" charset="0"/>
              </a:rPr>
              <a:t>什么是</a:t>
            </a:r>
            <a:r>
              <a:rPr lang="en-US" altLang="zh-CN">
                <a:latin typeface="Times New Roman" panose="02020603050405020304" charset="0"/>
                <a:cs typeface="Times New Roman" panose="02020603050405020304" charset="0"/>
              </a:rPr>
              <a:t>fNIRS</a:t>
            </a:r>
            <a:r>
              <a:rPr lang="zh-CN" altLang="en-US">
                <a:latin typeface="Times New Roman" panose="02020603050405020304" charset="0"/>
                <a:cs typeface="Times New Roman" panose="02020603050405020304" charset="0"/>
              </a:rPr>
              <a:t>？为什么用</a:t>
            </a:r>
            <a:r>
              <a:rPr lang="en-US" altLang="zh-CN">
                <a:latin typeface="Times New Roman" panose="02020603050405020304" charset="0"/>
                <a:cs typeface="Times New Roman" panose="02020603050405020304" charset="0"/>
              </a:rPr>
              <a:t>fNIRS</a:t>
            </a:r>
            <a:r>
              <a:rPr lang="zh-CN" altLang="en-US">
                <a:latin typeface="Times New Roman" panose="02020603050405020304" charset="0"/>
                <a:cs typeface="Times New Roman" panose="02020603050405020304" charset="0"/>
              </a:rPr>
              <a:t>？</a:t>
            </a:r>
            <a:endParaRPr lang="zh-CN" altLang="en-US">
              <a:latin typeface="Times New Roman" panose="02020603050405020304" charset="0"/>
              <a:cs typeface="Times New Roman" panose="02020603050405020304" charset="0"/>
            </a:endParaRPr>
          </a:p>
        </p:txBody>
      </p:sp>
      <p:sp>
        <p:nvSpPr>
          <p:cNvPr id="8" name="右大括号 7"/>
          <p:cNvSpPr/>
          <p:nvPr/>
        </p:nvSpPr>
        <p:spPr>
          <a:xfrm>
            <a:off x="4894580" y="4691380"/>
            <a:ext cx="232410" cy="1668780"/>
          </a:xfrm>
          <a:prstGeom prst="rightBrace">
            <a:avLst/>
          </a:prstGeom>
        </p:spPr>
        <p:style>
          <a:lnRef idx="2">
            <a:schemeClr val="accent1"/>
          </a:lnRef>
          <a:fillRef idx="0">
            <a:srgbClr val="FFFFFF"/>
          </a:fillRef>
          <a:effectRef idx="0">
            <a:srgbClr val="FFFFFF"/>
          </a:effectRef>
          <a:fontRef idx="minor">
            <a:schemeClr val="tx1"/>
          </a:fontRef>
        </p:style>
        <p:txBody>
          <a:bodyPr rtlCol="0" anchor="ctr"/>
          <a:p>
            <a:pPr algn="ctr"/>
            <a:endParaRPr lang="zh-CN" altLang="en-US">
              <a:latin typeface="Times New Roman" panose="02020603050405020304" charset="0"/>
              <a:cs typeface="Times New Roman" panose="02020603050405020304" charset="0"/>
            </a:endParaRPr>
          </a:p>
        </p:txBody>
      </p:sp>
      <p:sp>
        <p:nvSpPr>
          <p:cNvPr id="9" name="文本框 8"/>
          <p:cNvSpPr txBox="1"/>
          <p:nvPr/>
        </p:nvSpPr>
        <p:spPr>
          <a:xfrm>
            <a:off x="5402580" y="5341620"/>
            <a:ext cx="4064000" cy="368300"/>
          </a:xfrm>
          <a:prstGeom prst="rect">
            <a:avLst/>
          </a:prstGeom>
          <a:noFill/>
        </p:spPr>
        <p:txBody>
          <a:bodyPr wrap="square" rtlCol="0">
            <a:spAutoFit/>
          </a:bodyPr>
          <a:p>
            <a:r>
              <a:rPr lang="zh-CN" altLang="en-US">
                <a:latin typeface="Times New Roman" panose="02020603050405020304" charset="0"/>
                <a:cs typeface="Times New Roman" panose="02020603050405020304" charset="0"/>
              </a:rPr>
              <a:t>怎么使用</a:t>
            </a:r>
            <a:r>
              <a:rPr lang="en-US" altLang="zh-CN">
                <a:latin typeface="Times New Roman" panose="02020603050405020304" charset="0"/>
                <a:cs typeface="Times New Roman" panose="02020603050405020304" charset="0"/>
              </a:rPr>
              <a:t>fNIRS</a:t>
            </a:r>
            <a:r>
              <a:rPr lang="zh-CN" altLang="en-US">
                <a:latin typeface="Times New Roman" panose="02020603050405020304" charset="0"/>
                <a:cs typeface="Times New Roman" panose="02020603050405020304" charset="0"/>
              </a:rPr>
              <a:t>？</a:t>
            </a:r>
            <a:endParaRPr lang="zh-CN" altLang="en-US">
              <a:latin typeface="Times New Roman" panose="02020603050405020304" charset="0"/>
              <a:cs typeface="Times New Roman" panose="02020603050405020304" charset="0"/>
            </a:endParaRPr>
          </a:p>
        </p:txBody>
      </p:sp>
    </p:spTree>
    <p:custDataLst>
      <p:tags r:id="rId1"/>
    </p:custData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fNIRS</a:t>
            </a:r>
            <a:r>
              <a:rPr lang="zh-CN" altLang="en-US"/>
              <a:t>成像系统</a:t>
            </a:r>
            <a:endParaRPr lang="zh-CN" altLang="en-US"/>
          </a:p>
        </p:txBody>
      </p:sp>
      <p:sp>
        <p:nvSpPr>
          <p:cNvPr id="3" name="内容占位符 2"/>
          <p:cNvSpPr>
            <a:spLocks noGrp="1"/>
          </p:cNvSpPr>
          <p:nvPr>
            <p:ph idx="1"/>
          </p:nvPr>
        </p:nvSpPr>
        <p:spPr>
          <a:xfrm>
            <a:off x="457200" y="1424305"/>
            <a:ext cx="11190605" cy="5089525"/>
          </a:xfrm>
        </p:spPr>
        <p:txBody>
          <a:bodyPr>
            <a:normAutofit lnSpcReduction="20000"/>
          </a:bodyPr>
          <a:p>
            <a:pPr marR="0" algn="l" defTabSz="914400" rtl="0" eaLnBrk="1" fontAlgn="base" latinLnBrk="0" hangingPunct="1">
              <a:lnSpc>
                <a:spcPct val="150000"/>
              </a:lnSpc>
              <a:spcBef>
                <a:spcPct val="20000"/>
              </a:spcBef>
              <a:spcAft>
                <a:spcPct val="0"/>
              </a:spcAft>
              <a:buClrTx/>
              <a:buSzTx/>
              <a:buFont typeface="Wingdings" panose="05000000000000000000" charset="0"/>
              <a:buChar char="ü"/>
            </a:pPr>
            <a:r>
              <a:rPr kumimoji="0" lang="zh-CN" altLang="zh-CN" sz="1800" b="1" i="0" u="none" strike="noStrike" kern="1200" cap="none" spc="0" normalizeH="0" baseline="0" noProof="1">
                <a:solidFill>
                  <a:schemeClr val="tx1"/>
                </a:solidFill>
                <a:latin typeface="Times New Roman" panose="02020603050405020304" charset="0"/>
                <a:ea typeface="宋体" panose="02010600030101010101" pitchFamily="2" charset="-122"/>
                <a:cs typeface="Times New Roman" panose="02020603050405020304" charset="0"/>
                <a:sym typeface="+mn-ea"/>
              </a:rPr>
              <a:t>探头（发射极、接收极）：</a:t>
            </a:r>
            <a:r>
              <a:rPr kumimoji="0" lang="zh-CN" altLang="zh-CN" sz="1800" i="0" u="none" strike="noStrike" kern="1200" cap="none" spc="0" normalizeH="0" baseline="0" noProof="1">
                <a:solidFill>
                  <a:schemeClr val="tx1"/>
                </a:solidFill>
                <a:latin typeface="Times New Roman" panose="02020603050405020304" charset="0"/>
                <a:ea typeface="宋体" panose="02010600030101010101" pitchFamily="2" charset="-122"/>
                <a:cs typeface="Times New Roman" panose="02020603050405020304" charset="0"/>
                <a:sym typeface="+mn-ea"/>
              </a:rPr>
              <a:t>光源发出的光从发射极出射，到接受极入射</a:t>
            </a:r>
            <a:r>
              <a:rPr kumimoji="0" lang="zh-CN" altLang="zh-CN" sz="1800" b="1" i="0" u="none" strike="noStrike" kern="1200" cap="none" spc="0" normalizeH="0" baseline="0" noProof="1">
                <a:solidFill>
                  <a:schemeClr val="tx1"/>
                </a:solidFill>
                <a:latin typeface="Times New Roman" panose="02020603050405020304" charset="0"/>
                <a:ea typeface="宋体" panose="02010600030101010101" pitchFamily="2" charset="-122"/>
                <a:cs typeface="Times New Roman" panose="02020603050405020304" charset="0"/>
                <a:sym typeface="+mn-ea"/>
              </a:rPr>
              <a:t>。</a:t>
            </a:r>
            <a:r>
              <a:rPr kumimoji="0" lang="zh-CN" altLang="zh-CN" sz="1800" i="0" u="none" strike="noStrike" kern="1200" cap="none" spc="0" normalizeH="0" baseline="0" noProof="1">
                <a:solidFill>
                  <a:schemeClr val="tx1"/>
                </a:solidFill>
                <a:latin typeface="Times New Roman" panose="02020603050405020304" charset="0"/>
                <a:ea typeface="宋体" panose="02010600030101010101" pitchFamily="2" charset="-122"/>
                <a:cs typeface="Times New Roman" panose="02020603050405020304" charset="0"/>
                <a:sym typeface="+mn-ea"/>
              </a:rPr>
              <a:t>每对发射极和接收极之间形成一个通道</a:t>
            </a:r>
            <a:r>
              <a:rPr kumimoji="0" lang="en-US" altLang="zh-CN" sz="1800" i="0" u="none" strike="noStrike" kern="1200" cap="none" spc="0" normalizeH="0" baseline="0" noProof="1">
                <a:solidFill>
                  <a:schemeClr val="tx1"/>
                </a:solidFill>
                <a:latin typeface="Times New Roman" panose="02020603050405020304" charset="0"/>
                <a:ea typeface="宋体" panose="02010600030101010101" pitchFamily="2" charset="-122"/>
                <a:cs typeface="Times New Roman" panose="02020603050405020304" charset="0"/>
                <a:sym typeface="+mn-ea"/>
              </a:rPr>
              <a:t>Channel</a:t>
            </a:r>
            <a:r>
              <a:rPr kumimoji="0" lang="zh-CN" altLang="en-US" sz="1800" i="0" u="none" strike="noStrike" kern="1200" cap="none" spc="0" normalizeH="0" baseline="0" noProof="1">
                <a:solidFill>
                  <a:schemeClr val="tx1"/>
                </a:solidFill>
                <a:latin typeface="Times New Roman" panose="02020603050405020304" charset="0"/>
                <a:ea typeface="宋体" panose="02010600030101010101" pitchFamily="2" charset="-122"/>
                <a:cs typeface="Times New Roman" panose="02020603050405020304" charset="0"/>
                <a:sym typeface="+mn-ea"/>
              </a:rPr>
              <a:t>。</a:t>
            </a:r>
            <a:endParaRPr kumimoji="0" lang="zh-CN" altLang="zh-CN" sz="1800" i="0" u="none" strike="noStrike" kern="1200" cap="none" spc="0" normalizeH="0" baseline="0" noProof="1">
              <a:solidFill>
                <a:schemeClr val="tx1"/>
              </a:solidFill>
              <a:latin typeface="Times New Roman" panose="02020603050405020304" charset="0"/>
              <a:ea typeface="宋体" panose="02010600030101010101" pitchFamily="2" charset="-122"/>
              <a:cs typeface="Times New Roman" panose="02020603050405020304" charset="0"/>
              <a:sym typeface="+mn-ea"/>
            </a:endParaRPr>
          </a:p>
          <a:p>
            <a:pPr marR="0" algn="l" defTabSz="914400" rtl="0" eaLnBrk="1" fontAlgn="base" latinLnBrk="0" hangingPunct="1">
              <a:lnSpc>
                <a:spcPct val="150000"/>
              </a:lnSpc>
              <a:spcBef>
                <a:spcPct val="20000"/>
              </a:spcBef>
              <a:spcAft>
                <a:spcPct val="0"/>
              </a:spcAft>
              <a:buClrTx/>
              <a:buSzTx/>
              <a:buFont typeface="Arial" panose="020B0604020202020204" pitchFamily="34" charset="0"/>
              <a:buChar char="•"/>
            </a:pPr>
            <a:endParaRPr kumimoji="0" lang="zh-CN" altLang="zh-CN" sz="1800" i="0" u="none" strike="noStrike" kern="1200" cap="none" spc="0" normalizeH="0" baseline="0" noProof="1">
              <a:solidFill>
                <a:schemeClr val="tx1"/>
              </a:solidFill>
              <a:latin typeface="Times New Roman" panose="02020603050405020304" charset="0"/>
              <a:ea typeface="宋体" panose="02010600030101010101" pitchFamily="2" charset="-122"/>
              <a:cs typeface="Times New Roman" panose="02020603050405020304" charset="0"/>
              <a:sym typeface="+mn-ea"/>
            </a:endParaRPr>
          </a:p>
          <a:p>
            <a:pPr marR="0" algn="l" defTabSz="914400" rtl="0" eaLnBrk="1" fontAlgn="base" latinLnBrk="0" hangingPunct="1">
              <a:lnSpc>
                <a:spcPct val="150000"/>
              </a:lnSpc>
              <a:spcBef>
                <a:spcPct val="20000"/>
              </a:spcBef>
              <a:spcAft>
                <a:spcPct val="0"/>
              </a:spcAft>
              <a:buClrTx/>
              <a:buSzTx/>
              <a:buFont typeface="Wingdings" panose="05000000000000000000" charset="0"/>
              <a:buChar char="ü"/>
            </a:pPr>
            <a:r>
              <a:rPr kumimoji="0" lang="zh-CN" altLang="zh-CN" sz="1800" b="1" i="0" u="none" strike="noStrike" kern="1200" cap="none" spc="0" normalizeH="0" baseline="0" noProof="1">
                <a:solidFill>
                  <a:schemeClr val="tx1"/>
                </a:solidFill>
                <a:latin typeface="Times New Roman" panose="02020603050405020304" charset="0"/>
                <a:ea typeface="宋体" panose="02010600030101010101" pitchFamily="2" charset="-122"/>
                <a:cs typeface="Times New Roman" panose="02020603050405020304" charset="0"/>
                <a:sym typeface="+mn-ea"/>
              </a:rPr>
              <a:t>检测器：通过光电效应将模拟信号转为电信号。</a:t>
            </a:r>
            <a:endParaRPr kumimoji="0" lang="zh-CN" altLang="zh-CN" sz="1800" b="1" i="0" u="none" strike="noStrike" kern="1200" cap="none" spc="0" normalizeH="0" baseline="0" noProof="1">
              <a:solidFill>
                <a:schemeClr val="tx1"/>
              </a:solidFill>
              <a:latin typeface="Times New Roman" panose="02020603050405020304" charset="0"/>
              <a:ea typeface="宋体" panose="02010600030101010101" pitchFamily="2" charset="-122"/>
              <a:cs typeface="Times New Roman" panose="02020603050405020304" charset="0"/>
              <a:sym typeface="+mn-ea"/>
            </a:endParaRPr>
          </a:p>
          <a:p>
            <a:pPr marR="0" algn="l" defTabSz="914400" rtl="0" eaLnBrk="1" fontAlgn="base" latinLnBrk="0" hangingPunct="1">
              <a:lnSpc>
                <a:spcPct val="150000"/>
              </a:lnSpc>
              <a:spcBef>
                <a:spcPct val="20000"/>
              </a:spcBef>
              <a:spcAft>
                <a:spcPct val="0"/>
              </a:spcAft>
              <a:buClrTx/>
              <a:buSzTx/>
              <a:buFont typeface="Wingdings" panose="05000000000000000000" charset="0"/>
              <a:buChar char="ü"/>
            </a:pPr>
            <a:r>
              <a:rPr kumimoji="0" lang="zh-CN" altLang="zh-CN" sz="1800" i="0" u="none" strike="noStrike" kern="1200" cap="none" spc="0" normalizeH="0" baseline="0" noProof="1">
                <a:solidFill>
                  <a:schemeClr val="tx1"/>
                </a:solidFill>
                <a:latin typeface="Times New Roman" panose="02020603050405020304" charset="0"/>
                <a:ea typeface="宋体" panose="02010600030101010101" pitchFamily="2" charset="-122"/>
                <a:cs typeface="Times New Roman" panose="02020603050405020304" charset="0"/>
                <a:sym typeface="+mn-ea"/>
              </a:rPr>
              <a:t>分为光电二极管（</a:t>
            </a:r>
            <a:r>
              <a:rPr kumimoji="0" lang="en-US" altLang="zh-CN" sz="1800" i="0" u="none" strike="noStrike" kern="1200" cap="none" spc="0" normalizeH="0" baseline="0" noProof="1">
                <a:solidFill>
                  <a:schemeClr val="tx1"/>
                </a:solidFill>
                <a:latin typeface="Times New Roman" panose="02020603050405020304" charset="0"/>
                <a:ea typeface="宋体" panose="02010600030101010101" pitchFamily="2" charset="-122"/>
                <a:cs typeface="Times New Roman" panose="02020603050405020304" charset="0"/>
                <a:sym typeface="+mn-ea"/>
              </a:rPr>
              <a:t>PD</a:t>
            </a:r>
            <a:r>
              <a:rPr kumimoji="0" lang="zh-CN" altLang="zh-CN" sz="1800" i="0" u="none" strike="noStrike" kern="1200" cap="none" spc="0" normalizeH="0" baseline="0" noProof="1">
                <a:solidFill>
                  <a:schemeClr val="tx1"/>
                </a:solidFill>
                <a:latin typeface="Times New Roman" panose="02020603050405020304" charset="0"/>
                <a:ea typeface="宋体" panose="02010600030101010101" pitchFamily="2" charset="-122"/>
                <a:cs typeface="Times New Roman" panose="02020603050405020304" charset="0"/>
                <a:sym typeface="+mn-ea"/>
              </a:rPr>
              <a:t>）、雪崩光电二极管（</a:t>
            </a:r>
            <a:r>
              <a:rPr kumimoji="0" lang="en-US" altLang="zh-CN" sz="1800" i="0" u="none" strike="noStrike" kern="1200" cap="none" spc="0" normalizeH="0" baseline="0" noProof="1">
                <a:solidFill>
                  <a:schemeClr val="tx1"/>
                </a:solidFill>
                <a:latin typeface="Times New Roman" panose="02020603050405020304" charset="0"/>
                <a:ea typeface="宋体" panose="02010600030101010101" pitchFamily="2" charset="-122"/>
                <a:cs typeface="Times New Roman" panose="02020603050405020304" charset="0"/>
                <a:sym typeface="+mn-ea"/>
              </a:rPr>
              <a:t>APD</a:t>
            </a:r>
            <a:r>
              <a:rPr kumimoji="0" lang="zh-CN" altLang="zh-CN" sz="1800" i="0" u="none" strike="noStrike" kern="1200" cap="none" spc="0" normalizeH="0" baseline="0" noProof="1">
                <a:solidFill>
                  <a:schemeClr val="tx1"/>
                </a:solidFill>
                <a:latin typeface="Times New Roman" panose="02020603050405020304" charset="0"/>
                <a:ea typeface="宋体" panose="02010600030101010101" pitchFamily="2" charset="-122"/>
                <a:cs typeface="Times New Roman" panose="02020603050405020304" charset="0"/>
                <a:sym typeface="+mn-ea"/>
              </a:rPr>
              <a:t>）和光电倍增管（</a:t>
            </a:r>
            <a:r>
              <a:rPr kumimoji="0" lang="en-US" altLang="zh-CN" sz="1800" i="0" u="none" strike="noStrike" kern="1200" cap="none" spc="0" normalizeH="0" baseline="0" noProof="1">
                <a:solidFill>
                  <a:schemeClr val="tx1"/>
                </a:solidFill>
                <a:latin typeface="Times New Roman" panose="02020603050405020304" charset="0"/>
                <a:ea typeface="宋体" panose="02010600030101010101" pitchFamily="2" charset="-122"/>
                <a:cs typeface="Times New Roman" panose="02020603050405020304" charset="0"/>
                <a:sym typeface="+mn-ea"/>
              </a:rPr>
              <a:t>PMT</a:t>
            </a:r>
            <a:r>
              <a:rPr kumimoji="0" lang="zh-CN" altLang="zh-CN" sz="1800" i="0" u="none" strike="noStrike" kern="1200" cap="none" spc="0" normalizeH="0" baseline="0" noProof="1">
                <a:solidFill>
                  <a:schemeClr val="tx1"/>
                </a:solidFill>
                <a:latin typeface="Times New Roman" panose="02020603050405020304" charset="0"/>
                <a:ea typeface="宋体" panose="02010600030101010101" pitchFamily="2" charset="-122"/>
                <a:cs typeface="Times New Roman" panose="02020603050405020304" charset="0"/>
                <a:sym typeface="+mn-ea"/>
              </a:rPr>
              <a:t>）</a:t>
            </a:r>
            <a:endParaRPr kumimoji="0" lang="zh-CN" altLang="zh-CN" sz="1800" i="0" u="none" strike="noStrike" kern="1200" cap="none" spc="0" normalizeH="0" baseline="0" noProof="1">
              <a:solidFill>
                <a:schemeClr val="tx1"/>
              </a:solidFill>
              <a:latin typeface="Times New Roman" panose="02020603050405020304" charset="0"/>
              <a:ea typeface="宋体" panose="02010600030101010101" pitchFamily="2" charset="-122"/>
              <a:cs typeface="Times New Roman" panose="02020603050405020304" charset="0"/>
              <a:sym typeface="+mn-ea"/>
            </a:endParaRPr>
          </a:p>
          <a:p>
            <a:pPr marR="0" algn="l" defTabSz="914400" rtl="0" eaLnBrk="1" fontAlgn="base" latinLnBrk="0" hangingPunct="1">
              <a:lnSpc>
                <a:spcPct val="150000"/>
              </a:lnSpc>
              <a:spcBef>
                <a:spcPct val="20000"/>
              </a:spcBef>
              <a:spcAft>
                <a:spcPct val="0"/>
              </a:spcAft>
              <a:buClrTx/>
              <a:buSzTx/>
              <a:buFont typeface="Arial" panose="020B0604020202020204" pitchFamily="34" charset="0"/>
              <a:buChar char="•"/>
            </a:pPr>
            <a:r>
              <a:rPr kumimoji="0" lang="en-US" altLang="zh-CN" sz="1800" i="0" u="none" strike="noStrike" kern="1200" cap="none" spc="0" normalizeH="0" baseline="0" noProof="1">
                <a:solidFill>
                  <a:schemeClr val="tx1"/>
                </a:solidFill>
                <a:latin typeface="Times New Roman" panose="02020603050405020304" charset="0"/>
                <a:ea typeface="宋体" panose="02010600030101010101" pitchFamily="2" charset="-122"/>
                <a:cs typeface="Times New Roman" panose="02020603050405020304" charset="0"/>
                <a:sym typeface="+mn-ea"/>
              </a:rPr>
              <a:t>PD: </a:t>
            </a:r>
            <a:r>
              <a:rPr kumimoji="0" lang="zh-CN" altLang="zh-CN" sz="1800" i="0" u="none" strike="noStrike" kern="1200" cap="none" spc="0" normalizeH="0" baseline="0" noProof="1">
                <a:solidFill>
                  <a:schemeClr val="tx1"/>
                </a:solidFill>
                <a:latin typeface="Times New Roman" panose="02020603050405020304" charset="0"/>
                <a:ea typeface="宋体" panose="02010600030101010101" pitchFamily="2" charset="-122"/>
                <a:cs typeface="Times New Roman" panose="02020603050405020304" charset="0"/>
                <a:sym typeface="+mn-ea"/>
              </a:rPr>
              <a:t>体积小、价格低廉、不受磁场和环境光干扰；不具备内部信号放大能力（无增益）、敏感性差、依赖设计精妙的低噪音放大器。连续波系统中较为常见，普遍应用于便携式系统。</a:t>
            </a:r>
            <a:endParaRPr kumimoji="0" lang="zh-CN" altLang="zh-CN" sz="1800" i="0" u="none" strike="noStrike" kern="1200" cap="none" spc="0" normalizeH="0" baseline="0" noProof="1">
              <a:solidFill>
                <a:schemeClr val="tx1"/>
              </a:solidFill>
              <a:latin typeface="Times New Roman" panose="02020603050405020304" charset="0"/>
              <a:ea typeface="宋体" panose="02010600030101010101" pitchFamily="2" charset="-122"/>
              <a:cs typeface="Times New Roman" panose="02020603050405020304" charset="0"/>
              <a:sym typeface="+mn-ea"/>
            </a:endParaRPr>
          </a:p>
          <a:p>
            <a:pPr marR="0" algn="l" defTabSz="914400" rtl="0" eaLnBrk="1" fontAlgn="base" latinLnBrk="0" hangingPunct="1">
              <a:lnSpc>
                <a:spcPct val="150000"/>
              </a:lnSpc>
              <a:spcBef>
                <a:spcPct val="20000"/>
              </a:spcBef>
              <a:spcAft>
                <a:spcPct val="0"/>
              </a:spcAft>
              <a:buClrTx/>
              <a:buSzTx/>
              <a:buFont typeface="Arial" panose="020B0604020202020204" pitchFamily="34" charset="0"/>
              <a:buChar char="•"/>
            </a:pPr>
            <a:r>
              <a:rPr kumimoji="0" lang="en-US" altLang="zh-CN" sz="1800" i="0" u="none" strike="noStrike" kern="1200" cap="none" spc="0" normalizeH="0" baseline="0" noProof="1">
                <a:solidFill>
                  <a:schemeClr val="tx1"/>
                </a:solidFill>
                <a:latin typeface="Times New Roman" panose="02020603050405020304" charset="0"/>
                <a:ea typeface="宋体" panose="02010600030101010101" pitchFamily="2" charset="-122"/>
                <a:cs typeface="Times New Roman" panose="02020603050405020304" charset="0"/>
                <a:sym typeface="+mn-ea"/>
              </a:rPr>
              <a:t>APD</a:t>
            </a:r>
            <a:r>
              <a:rPr kumimoji="0" lang="zh-CN" altLang="en-US" sz="1800" i="0" u="none" strike="noStrike" kern="1200" cap="none" spc="0" normalizeH="0" baseline="0" noProof="1">
                <a:solidFill>
                  <a:schemeClr val="tx1"/>
                </a:solidFill>
                <a:latin typeface="Times New Roman" panose="02020603050405020304" charset="0"/>
                <a:ea typeface="宋体" panose="02010600030101010101" pitchFamily="2" charset="-122"/>
                <a:cs typeface="Times New Roman" panose="02020603050405020304" charset="0"/>
                <a:sym typeface="+mn-ea"/>
              </a:rPr>
              <a:t>：中等程度增益（约</a:t>
            </a:r>
            <a:r>
              <a:rPr kumimoji="0" lang="en-US" altLang="zh-CN" sz="1800" i="0" u="none" strike="noStrike" kern="1200" cap="none" spc="0" normalizeH="0" baseline="0" noProof="1">
                <a:solidFill>
                  <a:schemeClr val="tx1"/>
                </a:solidFill>
                <a:latin typeface="Times New Roman" panose="02020603050405020304" charset="0"/>
                <a:ea typeface="宋体" panose="02010600030101010101" pitchFamily="2" charset="-122"/>
                <a:cs typeface="Times New Roman" panose="02020603050405020304" charset="0"/>
                <a:sym typeface="+mn-ea"/>
              </a:rPr>
              <a:t>100</a:t>
            </a:r>
            <a:r>
              <a:rPr kumimoji="0" lang="zh-CN" altLang="en-US" sz="1800" i="0" u="none" strike="noStrike" kern="1200" cap="none" spc="0" normalizeH="0" baseline="0" noProof="1">
                <a:solidFill>
                  <a:schemeClr val="tx1"/>
                </a:solidFill>
                <a:latin typeface="Times New Roman" panose="02020603050405020304" charset="0"/>
                <a:ea typeface="宋体" panose="02010600030101010101" pitchFamily="2" charset="-122"/>
                <a:cs typeface="Times New Roman" panose="02020603050405020304" charset="0"/>
                <a:sym typeface="+mn-ea"/>
              </a:rPr>
              <a:t>倍）和敏感性；需要稳定电源供应、冷却设备或其他复杂的温度校正设计。在频域系统中有使用。</a:t>
            </a:r>
            <a:endParaRPr kumimoji="0" lang="zh-CN" altLang="en-US" sz="1800" i="0" u="none" strike="noStrike" kern="1200" cap="none" spc="0" normalizeH="0" baseline="0" noProof="1">
              <a:solidFill>
                <a:schemeClr val="tx1"/>
              </a:solidFill>
              <a:latin typeface="Times New Roman" panose="02020603050405020304" charset="0"/>
              <a:ea typeface="宋体" panose="02010600030101010101" pitchFamily="2" charset="-122"/>
              <a:cs typeface="Times New Roman" panose="02020603050405020304" charset="0"/>
              <a:sym typeface="+mn-ea"/>
            </a:endParaRPr>
          </a:p>
          <a:p>
            <a:pPr marR="0" algn="l" defTabSz="914400" rtl="0" eaLnBrk="1" fontAlgn="base" latinLnBrk="0" hangingPunct="1">
              <a:lnSpc>
                <a:spcPct val="150000"/>
              </a:lnSpc>
              <a:spcBef>
                <a:spcPct val="20000"/>
              </a:spcBef>
              <a:spcAft>
                <a:spcPct val="0"/>
              </a:spcAft>
              <a:buClrTx/>
              <a:buSzTx/>
              <a:buFont typeface="Arial" panose="020B0604020202020204" pitchFamily="34" charset="0"/>
              <a:buChar char="•"/>
            </a:pPr>
            <a:r>
              <a:rPr kumimoji="0" lang="en-US" altLang="zh-CN" sz="1800" i="0" u="none" strike="noStrike" kern="1200" cap="none" spc="0" normalizeH="0" baseline="0" noProof="1">
                <a:solidFill>
                  <a:schemeClr val="tx1"/>
                </a:solidFill>
                <a:latin typeface="Times New Roman" panose="02020603050405020304" charset="0"/>
                <a:ea typeface="宋体" panose="02010600030101010101" pitchFamily="2" charset="-122"/>
                <a:cs typeface="Times New Roman" panose="02020603050405020304" charset="0"/>
                <a:sym typeface="+mn-ea"/>
              </a:rPr>
              <a:t>PMT</a:t>
            </a:r>
            <a:r>
              <a:rPr kumimoji="0" lang="zh-CN" altLang="en-US" sz="1800" i="0" u="none" strike="noStrike" kern="1200" cap="none" spc="0" normalizeH="0" baseline="0" noProof="1">
                <a:solidFill>
                  <a:schemeClr val="tx1"/>
                </a:solidFill>
                <a:latin typeface="Times New Roman" panose="02020603050405020304" charset="0"/>
                <a:ea typeface="宋体" panose="02010600030101010101" pitchFamily="2" charset="-122"/>
                <a:cs typeface="Times New Roman" panose="02020603050405020304" charset="0"/>
                <a:sym typeface="+mn-ea"/>
              </a:rPr>
              <a:t>：高增益（</a:t>
            </a:r>
            <a:r>
              <a:rPr kumimoji="0" lang="en-US" altLang="zh-CN" sz="1800" i="0" u="none" strike="noStrike" kern="1200" cap="none" spc="0" normalizeH="0" baseline="0" noProof="1">
                <a:solidFill>
                  <a:schemeClr val="tx1"/>
                </a:solidFill>
                <a:latin typeface="Times New Roman" panose="02020603050405020304" charset="0"/>
                <a:ea typeface="宋体" panose="02010600030101010101" pitchFamily="2" charset="-122"/>
                <a:cs typeface="Times New Roman" panose="02020603050405020304" charset="0"/>
                <a:sym typeface="+mn-ea"/>
              </a:rPr>
              <a:t>10^7</a:t>
            </a:r>
            <a:r>
              <a:rPr kumimoji="0" lang="zh-CN" altLang="en-US" sz="1800" i="0" u="none" strike="noStrike" kern="1200" cap="none" spc="0" normalizeH="0" baseline="0" noProof="1">
                <a:solidFill>
                  <a:schemeClr val="tx1"/>
                </a:solidFill>
                <a:latin typeface="Times New Roman" panose="02020603050405020304" charset="0"/>
                <a:ea typeface="宋体" panose="02010600030101010101" pitchFamily="2" charset="-122"/>
                <a:cs typeface="Times New Roman" panose="02020603050405020304" charset="0"/>
                <a:sym typeface="+mn-ea"/>
              </a:rPr>
              <a:t>）和敏感性；价格高、体积大、供电电压必须稳定、实验中尽可能控制环境光（实验室灯光调暗、黑色布帽等）。</a:t>
            </a:r>
            <a:endParaRPr kumimoji="0" lang="zh-CN" altLang="zh-CN" sz="1800" b="0" i="0" u="none" strike="noStrike" kern="1200" cap="none" spc="0" normalizeH="0" baseline="0" noProof="1">
              <a:solidFill>
                <a:schemeClr val="tx1"/>
              </a:solidFill>
              <a:latin typeface="Times New Roman" panose="02020603050405020304" charset="0"/>
              <a:ea typeface="仿宋" panose="02010609060101010101" charset="-122"/>
              <a:cs typeface="Times New Roman" panose="02020603050405020304" charset="0"/>
              <a:sym typeface="+mn-ea"/>
            </a:endParaRPr>
          </a:p>
        </p:txBody>
      </p:sp>
    </p:spTree>
    <p:custDataLst>
      <p:tags r:id="rId1"/>
    </p:custData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2244090" y="1156335"/>
            <a:ext cx="7329170" cy="1958340"/>
          </a:xfrm>
          <a:prstGeom prst="rect">
            <a:avLst/>
          </a:prstGeom>
        </p:spPr>
      </p:pic>
      <p:sp>
        <p:nvSpPr>
          <p:cNvPr id="3" name="文本框 2"/>
          <p:cNvSpPr txBox="1"/>
          <p:nvPr/>
        </p:nvSpPr>
        <p:spPr>
          <a:xfrm>
            <a:off x="3781425" y="3114675"/>
            <a:ext cx="4064000" cy="368300"/>
          </a:xfrm>
          <a:prstGeom prst="rect">
            <a:avLst/>
          </a:prstGeom>
          <a:noFill/>
        </p:spPr>
        <p:txBody>
          <a:bodyPr wrap="square" rtlCol="0">
            <a:spAutoFit/>
          </a:bodyPr>
          <a:p>
            <a:pPr algn="ctr"/>
            <a:r>
              <a:rPr lang="en-US" altLang="zh-CN"/>
              <a:t>fNIRS</a:t>
            </a:r>
            <a:r>
              <a:rPr lang="zh-CN" altLang="en-US"/>
              <a:t>探头通道排布示例</a:t>
            </a:r>
            <a:endParaRPr lang="zh-CN" altLang="en-US"/>
          </a:p>
        </p:txBody>
      </p:sp>
      <p:sp>
        <p:nvSpPr>
          <p:cNvPr id="4" name="文本框 3"/>
          <p:cNvSpPr txBox="1"/>
          <p:nvPr/>
        </p:nvSpPr>
        <p:spPr>
          <a:xfrm>
            <a:off x="1421765" y="4328160"/>
            <a:ext cx="10210165" cy="1198880"/>
          </a:xfrm>
          <a:prstGeom prst="rect">
            <a:avLst/>
          </a:prstGeom>
          <a:noFill/>
        </p:spPr>
        <p:txBody>
          <a:bodyPr wrap="square" rtlCol="0">
            <a:spAutoFit/>
          </a:bodyPr>
          <a:p>
            <a:r>
              <a:rPr lang="zh-CN" altLang="en-US" sz="2400">
                <a:latin typeface="Times New Roman" panose="02020603050405020304" charset="0"/>
                <a:cs typeface="Times New Roman" panose="02020603050405020304" charset="0"/>
              </a:rPr>
              <a:t>空间分辨率：</a:t>
            </a:r>
            <a:r>
              <a:rPr lang="en-US" altLang="zh-CN" sz="2400">
                <a:latin typeface="Times New Roman" panose="02020603050405020304" charset="0"/>
                <a:cs typeface="Times New Roman" panose="02020603050405020304" charset="0"/>
              </a:rPr>
              <a:t>cm</a:t>
            </a:r>
            <a:r>
              <a:rPr lang="zh-CN" altLang="en-US" sz="2400">
                <a:latin typeface="Times New Roman" panose="02020603050405020304" charset="0"/>
                <a:cs typeface="Times New Roman" panose="02020603050405020304" charset="0"/>
              </a:rPr>
              <a:t>级。光源和探测器之间间隔</a:t>
            </a:r>
            <a:r>
              <a:rPr lang="en-US" altLang="zh-CN" sz="2400">
                <a:latin typeface="Times New Roman" panose="02020603050405020304" charset="0"/>
                <a:cs typeface="Times New Roman" panose="02020603050405020304" charset="0"/>
              </a:rPr>
              <a:t>3cm</a:t>
            </a:r>
            <a:r>
              <a:rPr lang="zh-CN" altLang="en-US" sz="2400">
                <a:latin typeface="Times New Roman" panose="02020603050405020304" charset="0"/>
                <a:cs typeface="Times New Roman" panose="02020603050405020304" charset="0"/>
              </a:rPr>
              <a:t>左右，儿童间隔</a:t>
            </a:r>
            <a:r>
              <a:rPr lang="en-US" altLang="zh-CN" sz="2400">
                <a:latin typeface="Times New Roman" panose="02020603050405020304" charset="0"/>
                <a:cs typeface="Times New Roman" panose="02020603050405020304" charset="0"/>
              </a:rPr>
              <a:t>2~2.5cm</a:t>
            </a:r>
            <a:r>
              <a:rPr lang="zh-CN" altLang="en-US" sz="2400">
                <a:latin typeface="Times New Roman" panose="02020603050405020304" charset="0"/>
                <a:cs typeface="Times New Roman" panose="02020603050405020304" charset="0"/>
              </a:rPr>
              <a:t>。</a:t>
            </a:r>
            <a:endParaRPr lang="zh-CN" altLang="en-US" sz="2400">
              <a:latin typeface="Times New Roman" panose="02020603050405020304" charset="0"/>
              <a:cs typeface="Times New Roman" panose="02020603050405020304" charset="0"/>
            </a:endParaRPr>
          </a:p>
          <a:p>
            <a:endParaRPr lang="zh-CN" altLang="en-US" sz="2400">
              <a:latin typeface="Times New Roman" panose="02020603050405020304" charset="0"/>
              <a:cs typeface="Times New Roman" panose="02020603050405020304" charset="0"/>
            </a:endParaRPr>
          </a:p>
          <a:p>
            <a:r>
              <a:rPr lang="zh-CN" altLang="en-US" sz="2400">
                <a:latin typeface="Times New Roman" panose="02020603050405020304" charset="0"/>
                <a:cs typeface="Times New Roman" panose="02020603050405020304" charset="0"/>
              </a:rPr>
              <a:t>时间分辨率：</a:t>
            </a:r>
            <a:r>
              <a:rPr lang="en-US" altLang="zh-CN" sz="2400">
                <a:latin typeface="Times New Roman" panose="02020603050405020304" charset="0"/>
                <a:cs typeface="Times New Roman" panose="02020603050405020304" charset="0"/>
              </a:rPr>
              <a:t>10HZ</a:t>
            </a:r>
            <a:r>
              <a:rPr lang="zh-CN" altLang="en-US" sz="2400">
                <a:latin typeface="Times New Roman" panose="02020603050405020304" charset="0"/>
                <a:cs typeface="Times New Roman" panose="02020603050405020304" charset="0"/>
              </a:rPr>
              <a:t>左右</a:t>
            </a:r>
            <a:endParaRPr lang="zh-CN" altLang="en-US" sz="2400">
              <a:latin typeface="Times New Roman" panose="02020603050405020304" charset="0"/>
              <a:cs typeface="Times New Roman" panose="02020603050405020304" charset="0"/>
            </a:endParaRPr>
          </a:p>
        </p:txBody>
      </p:sp>
    </p:spTree>
    <p:custDataLst>
      <p:tags r:id="rId2"/>
    </p:custData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fNIRS</a:t>
            </a:r>
            <a:r>
              <a:rPr lang="zh-CN" altLang="en-US"/>
              <a:t>成像系统</a:t>
            </a:r>
            <a:endParaRPr lang="zh-CN" altLang="en-US"/>
          </a:p>
        </p:txBody>
      </p:sp>
      <p:sp>
        <p:nvSpPr>
          <p:cNvPr id="5" name="内容占位符 4"/>
          <p:cNvSpPr>
            <a:spLocks noGrp="1"/>
          </p:cNvSpPr>
          <p:nvPr>
            <p:ph idx="1"/>
          </p:nvPr>
        </p:nvSpPr>
        <p:spPr>
          <a:xfrm>
            <a:off x="706120" y="1485900"/>
            <a:ext cx="10347960" cy="2860675"/>
          </a:xfrm>
        </p:spPr>
        <p:txBody>
          <a:bodyPr>
            <a:noAutofit/>
          </a:bodyPr>
          <a:p>
            <a:pPr marR="0" algn="l" defTabSz="914400" rtl="0" eaLnBrk="1" fontAlgn="base" latinLnBrk="0" hangingPunct="1">
              <a:lnSpc>
                <a:spcPct val="150000"/>
              </a:lnSpc>
              <a:spcBef>
                <a:spcPct val="20000"/>
              </a:spcBef>
              <a:spcAft>
                <a:spcPct val="0"/>
              </a:spcAft>
              <a:buClrTx/>
              <a:buSzTx/>
              <a:buFont typeface="Wingdings" panose="05000000000000000000" charset="0"/>
              <a:buChar char="ü"/>
            </a:pPr>
            <a:r>
              <a:rPr kumimoji="0" lang="zh-CN" altLang="en-US" sz="2400" b="1" i="0" u="none" strike="noStrike" kern="1200" cap="none" spc="0" normalizeH="0" baseline="0" noProof="1">
                <a:solidFill>
                  <a:schemeClr val="tx1"/>
                </a:solidFill>
                <a:latin typeface="Arial" panose="020B0604020202020204" pitchFamily="34" charset="0"/>
                <a:ea typeface="宋体" panose="02010600030101010101" pitchFamily="2" charset="-122"/>
                <a:cs typeface="+mn-ea"/>
                <a:sym typeface="+mn-ea"/>
              </a:rPr>
              <a:t>控制电路：负责驱动光源，并从多个测量点多路分解出原始信号。</a:t>
            </a:r>
            <a:endParaRPr kumimoji="0" lang="zh-CN" altLang="en-US" sz="2400" b="1" i="0" u="none" strike="noStrike" kern="1200" cap="none" spc="0" normalizeH="0" baseline="0" noProof="1">
              <a:solidFill>
                <a:schemeClr val="tx1"/>
              </a:solidFill>
              <a:latin typeface="Arial" panose="020B0604020202020204" pitchFamily="34" charset="0"/>
              <a:ea typeface="宋体" panose="02010600030101010101" pitchFamily="2" charset="-122"/>
              <a:cs typeface="+mn-ea"/>
              <a:sym typeface="+mn-ea"/>
            </a:endParaRPr>
          </a:p>
          <a:p>
            <a:pPr marR="0" algn="l" defTabSz="914400" rtl="0" eaLnBrk="1" fontAlgn="base" latinLnBrk="0" hangingPunct="1">
              <a:lnSpc>
                <a:spcPct val="150000"/>
              </a:lnSpc>
              <a:spcBef>
                <a:spcPct val="20000"/>
              </a:spcBef>
              <a:spcAft>
                <a:spcPct val="0"/>
              </a:spcAft>
              <a:buClrTx/>
              <a:buSzTx/>
              <a:buFont typeface="Wingdings" panose="05000000000000000000" charset="0"/>
              <a:buChar char="ü"/>
            </a:pPr>
            <a:r>
              <a:rPr kumimoji="0" lang="zh-CN" altLang="en-US" sz="2400" i="0" u="none" strike="noStrike" kern="1200" cap="none" spc="0" normalizeH="0" baseline="0" noProof="1">
                <a:solidFill>
                  <a:schemeClr val="tx1"/>
                </a:solidFill>
                <a:latin typeface="Arial" panose="020B0604020202020204" pitchFamily="34" charset="0"/>
                <a:ea typeface="宋体" panose="02010600030101010101" pitchFamily="2" charset="-122"/>
                <a:cs typeface="+mn-ea"/>
                <a:sym typeface="+mn-ea"/>
              </a:rPr>
              <a:t>时分复用、频分复用和码分复用</a:t>
            </a:r>
            <a:endParaRPr kumimoji="0" lang="zh-CN" altLang="en-US" sz="2400" i="0" u="none" strike="noStrike" kern="1200" cap="none" spc="0" normalizeH="0" baseline="0" noProof="1">
              <a:solidFill>
                <a:schemeClr val="tx1"/>
              </a:solidFill>
              <a:latin typeface="Arial" panose="020B0604020202020204" pitchFamily="34" charset="0"/>
              <a:ea typeface="宋体" panose="02010600030101010101" pitchFamily="2" charset="-122"/>
              <a:cs typeface="+mn-ea"/>
              <a:sym typeface="+mn-ea"/>
            </a:endParaRPr>
          </a:p>
          <a:p>
            <a:pPr marR="0" algn="l" defTabSz="914400" rtl="0" eaLnBrk="1" fontAlgn="base" latinLnBrk="0" hangingPunct="1">
              <a:lnSpc>
                <a:spcPct val="150000"/>
              </a:lnSpc>
              <a:spcBef>
                <a:spcPct val="20000"/>
              </a:spcBef>
              <a:spcAft>
                <a:spcPct val="0"/>
              </a:spcAft>
              <a:buClrTx/>
              <a:buSzTx/>
              <a:buFont typeface="Wingdings" panose="05000000000000000000" charset="0"/>
              <a:buChar char="ü"/>
            </a:pPr>
            <a:endParaRPr kumimoji="0" lang="zh-CN" altLang="en-US" sz="2400" b="1" i="0" u="none" strike="noStrike" kern="1200" cap="none" spc="0" normalizeH="0" baseline="0" noProof="1">
              <a:solidFill>
                <a:schemeClr val="tx1"/>
              </a:solidFill>
              <a:latin typeface="Arial" panose="020B0604020202020204" pitchFamily="34" charset="0"/>
              <a:ea typeface="宋体" panose="02010600030101010101" pitchFamily="2" charset="-122"/>
              <a:cs typeface="+mn-ea"/>
              <a:sym typeface="+mn-ea"/>
            </a:endParaRPr>
          </a:p>
          <a:p>
            <a:pPr marR="0" algn="l" defTabSz="914400" rtl="0" eaLnBrk="1" fontAlgn="base" latinLnBrk="0" hangingPunct="1">
              <a:lnSpc>
                <a:spcPct val="150000"/>
              </a:lnSpc>
              <a:spcBef>
                <a:spcPct val="20000"/>
              </a:spcBef>
              <a:spcAft>
                <a:spcPct val="0"/>
              </a:spcAft>
              <a:buClrTx/>
              <a:buSzTx/>
              <a:buFont typeface="Arial" panose="020B0604020202020204" pitchFamily="34" charset="0"/>
              <a:buChar char="•"/>
            </a:pPr>
            <a:r>
              <a:rPr kumimoji="0" lang="zh-CN" altLang="en-US" sz="2400" i="0" u="none" strike="noStrike" kern="1200" cap="none" spc="0" normalizeH="0" baseline="0" noProof="1">
                <a:solidFill>
                  <a:schemeClr val="tx1"/>
                </a:solidFill>
                <a:latin typeface="Arial" panose="020B0604020202020204" pitchFamily="34" charset="0"/>
                <a:ea typeface="宋体" panose="02010600030101010101" pitchFamily="2" charset="-122"/>
                <a:cs typeface="+mn-ea"/>
                <a:sym typeface="+mn-ea"/>
              </a:rPr>
              <a:t>近红外信号的取样率与控制电路的解码方式密切相关</a:t>
            </a:r>
            <a:endParaRPr kumimoji="0" lang="zh-CN" altLang="en-US" sz="2400" i="0" u="none" strike="noStrike" kern="1200" cap="none" spc="0" normalizeH="0" baseline="0" noProof="1">
              <a:solidFill>
                <a:schemeClr val="tx1"/>
              </a:solidFill>
              <a:latin typeface="Arial" panose="020B0604020202020204" pitchFamily="34" charset="0"/>
              <a:ea typeface="宋体" panose="02010600030101010101" pitchFamily="2" charset="-122"/>
              <a:cs typeface="+mn-ea"/>
              <a:sym typeface="+mn-ea"/>
            </a:endParaRPr>
          </a:p>
          <a:p>
            <a:pPr marR="0" algn="l" defTabSz="914400" rtl="0" eaLnBrk="1" fontAlgn="base" latinLnBrk="0" hangingPunct="1">
              <a:lnSpc>
                <a:spcPct val="150000"/>
              </a:lnSpc>
              <a:spcBef>
                <a:spcPct val="20000"/>
              </a:spcBef>
              <a:spcAft>
                <a:spcPct val="0"/>
              </a:spcAft>
              <a:buClrTx/>
              <a:buSzTx/>
              <a:buFont typeface="Arial" panose="020B0604020202020204" pitchFamily="34" charset="0"/>
              <a:buChar char="•"/>
            </a:pPr>
            <a:r>
              <a:rPr kumimoji="0" lang="zh-CN" altLang="en-US" sz="2400" b="1" i="0" u="none" strike="noStrike" kern="1200" cap="none" spc="0" normalizeH="0" baseline="0" noProof="1">
                <a:solidFill>
                  <a:schemeClr val="tx1"/>
                </a:solidFill>
                <a:latin typeface="Arial" panose="020B0604020202020204" pitchFamily="34" charset="0"/>
                <a:ea typeface="宋体" panose="02010600030101010101" pitchFamily="2" charset="-122"/>
                <a:cs typeface="+mn-ea"/>
                <a:sym typeface="+mn-ea"/>
              </a:rPr>
              <a:t>时分复用：</a:t>
            </a:r>
            <a:r>
              <a:rPr kumimoji="0" lang="zh-CN" altLang="en-US" sz="2400" i="0" u="none" strike="noStrike" kern="1200" cap="none" spc="0" normalizeH="0" baseline="0" noProof="1">
                <a:solidFill>
                  <a:schemeClr val="tx1"/>
                </a:solidFill>
                <a:latin typeface="Arial" panose="020B0604020202020204" pitchFamily="34" charset="0"/>
                <a:ea typeface="宋体" panose="02010600030101010101" pitchFamily="2" charset="-122"/>
                <a:cs typeface="+mn-ea"/>
                <a:sym typeface="+mn-ea"/>
              </a:rPr>
              <a:t>光极数目越多、全部发射极发射光子所需的时间越长、采样率越低。光源按时序打开。</a:t>
            </a:r>
            <a:endParaRPr kumimoji="0" lang="zh-CN" altLang="en-US" sz="2400" i="0" u="none" strike="noStrike" kern="1200" cap="none" spc="0" normalizeH="0" baseline="0" noProof="1">
              <a:solidFill>
                <a:schemeClr val="tx1"/>
              </a:solidFill>
              <a:latin typeface="Arial" panose="020B0604020202020204" pitchFamily="34" charset="0"/>
              <a:ea typeface="宋体" panose="02010600030101010101" pitchFamily="2" charset="-122"/>
              <a:cs typeface="+mn-ea"/>
              <a:sym typeface="+mn-ea"/>
            </a:endParaRPr>
          </a:p>
          <a:p>
            <a:pPr marR="0" algn="l" defTabSz="914400" rtl="0" eaLnBrk="1" fontAlgn="base" latinLnBrk="0" hangingPunct="1">
              <a:lnSpc>
                <a:spcPct val="150000"/>
              </a:lnSpc>
              <a:spcBef>
                <a:spcPct val="20000"/>
              </a:spcBef>
              <a:spcAft>
                <a:spcPct val="0"/>
              </a:spcAft>
              <a:buClrTx/>
              <a:buSzTx/>
              <a:buFont typeface="Arial" panose="020B0604020202020204" pitchFamily="34" charset="0"/>
              <a:buChar char="•"/>
            </a:pPr>
            <a:r>
              <a:rPr kumimoji="0" lang="zh-CN" altLang="en-US" sz="2400" i="0" u="none" strike="noStrike" kern="1200" cap="none" spc="0" normalizeH="0" baseline="0" noProof="1">
                <a:solidFill>
                  <a:schemeClr val="tx1"/>
                </a:solidFill>
                <a:latin typeface="Arial" panose="020B0604020202020204" pitchFamily="34" charset="0"/>
                <a:ea typeface="宋体" panose="02010600030101010101" pitchFamily="2" charset="-122"/>
                <a:cs typeface="+mn-ea"/>
                <a:sym typeface="+mn-ea"/>
              </a:rPr>
              <a:t>频分复用：对不同光源的光进行不同频率的调制；不管多少光极，取样率都稳定。光源同时打开。</a:t>
            </a:r>
            <a:r>
              <a:rPr kumimoji="0" lang="en-US" altLang="zh-CN" sz="2400" i="0" u="none" strike="noStrike" kern="1200" cap="none" spc="0" normalizeH="0" baseline="0" noProof="1">
                <a:solidFill>
                  <a:schemeClr val="tx1"/>
                </a:solidFill>
                <a:latin typeface="Arial" panose="020B0604020202020204" pitchFamily="34" charset="0"/>
                <a:ea typeface="宋体" panose="02010600030101010101" pitchFamily="2" charset="-122"/>
                <a:cs typeface="+mn-ea"/>
                <a:sym typeface="+mn-ea"/>
              </a:rPr>
              <a:t>?</a:t>
            </a:r>
            <a:endParaRPr kumimoji="0" lang="en-US" altLang="zh-CN" sz="2400" b="0" i="0" u="none" strike="noStrike" kern="1200" cap="none" spc="0" normalizeH="0" baseline="0" noProof="1">
              <a:solidFill>
                <a:schemeClr val="tx1"/>
              </a:solidFill>
              <a:latin typeface="Arial" panose="020B0604020202020204" pitchFamily="34" charset="0"/>
              <a:ea typeface="宋体" panose="02010600030101010101" pitchFamily="2" charset="-122"/>
              <a:cs typeface="+mn-ea"/>
              <a:sym typeface="+mn-ea"/>
            </a:endParaRPr>
          </a:p>
        </p:txBody>
      </p:sp>
    </p:spTree>
    <p:custDataLst>
      <p:tags r:id="rId1"/>
    </p:custData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676910" y="1788795"/>
            <a:ext cx="10900410" cy="4448175"/>
          </a:xfrm>
          <a:prstGeom prst="rect">
            <a:avLst/>
          </a:prstGeom>
        </p:spPr>
      </p:pic>
      <p:sp>
        <p:nvSpPr>
          <p:cNvPr id="3" name="标题 1"/>
          <p:cNvSpPr>
            <a:spLocks noGrp="1"/>
          </p:cNvSpPr>
          <p:nvPr/>
        </p:nvSpPr>
        <p:spPr>
          <a:xfrm>
            <a:off x="608400" y="608400"/>
            <a:ext cx="10969200" cy="705600"/>
          </a:xfrm>
          <a:prstGeom prst="rect">
            <a:avLst/>
          </a:prstGeom>
        </p:spPr>
        <p:txBody>
          <a:bodyPr vert="horz" lIns="90000" tIns="46800" rIns="90000" bIns="46800" rtlCol="0" anchor="ctr" anchorCtr="0">
            <a:normAutofit/>
          </a:bodyPr>
          <a:lst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a:lstStyle>
          <a:p>
            <a:r>
              <a:rPr lang="en-US" altLang="zh-CN"/>
              <a:t>fNIRS</a:t>
            </a:r>
            <a:r>
              <a:rPr lang="zh-CN" altLang="en-US"/>
              <a:t>成像系统</a:t>
            </a:r>
            <a:endParaRPr lang="en-US" altLang="zh-CN"/>
          </a:p>
        </p:txBody>
      </p:sp>
      <p:sp>
        <p:nvSpPr>
          <p:cNvPr id="4" name="矩形 3"/>
          <p:cNvSpPr/>
          <p:nvPr/>
        </p:nvSpPr>
        <p:spPr>
          <a:xfrm>
            <a:off x="3198495" y="2338705"/>
            <a:ext cx="1941830" cy="3926840"/>
          </a:xfrm>
          <a:prstGeom prst="rect">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5" name="矩形 4"/>
          <p:cNvSpPr/>
          <p:nvPr/>
        </p:nvSpPr>
        <p:spPr>
          <a:xfrm>
            <a:off x="7707630" y="2242185"/>
            <a:ext cx="3926205" cy="3674745"/>
          </a:xfrm>
          <a:prstGeom prst="rect">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Tree>
    <p:custDataLst>
      <p:tags r:id="rId2"/>
    </p:custData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sym typeface="+mn-ea"/>
              </a:rPr>
              <a:t>fNIRS</a:t>
            </a:r>
            <a:r>
              <a:rPr lang="zh-CN" altLang="en-US">
                <a:sym typeface="+mn-ea"/>
              </a:rPr>
              <a:t>技术关键历史发展</a:t>
            </a:r>
            <a:endParaRPr lang="zh-CN" altLang="en-US"/>
          </a:p>
        </p:txBody>
      </p:sp>
      <p:sp>
        <p:nvSpPr>
          <p:cNvPr id="3" name="内容占位符 2"/>
          <p:cNvSpPr>
            <a:spLocks noGrp="1"/>
          </p:cNvSpPr>
          <p:nvPr>
            <p:ph idx="1"/>
          </p:nvPr>
        </p:nvSpPr>
        <p:spPr>
          <a:xfrm>
            <a:off x="854075" y="1737995"/>
            <a:ext cx="11004550" cy="4194175"/>
          </a:xfrm>
        </p:spPr>
        <p:txBody>
          <a:bodyPr>
            <a:normAutofit/>
          </a:bodyPr>
          <a:p>
            <a:r>
              <a:rPr lang="zh-CN" altLang="en-US" sz="3200" dirty="0">
                <a:solidFill>
                  <a:schemeClr val="tx1"/>
                </a:solidFill>
                <a:latin typeface="宋体" panose="02010600030101010101" pitchFamily="2" charset="-122"/>
                <a:ea typeface="宋体" panose="02010600030101010101" pitchFamily="2" charset="-122"/>
                <a:cs typeface="+mn-ea"/>
                <a:sym typeface="Arial" panose="020B0604020202020204" pitchFamily="34" charset="0"/>
              </a:rPr>
              <a:t>技术发展</a:t>
            </a:r>
            <a:endParaRPr lang="zh-CN" altLang="en-US" sz="3200" dirty="0">
              <a:solidFill>
                <a:schemeClr val="tx1"/>
              </a:solidFill>
              <a:latin typeface="宋体" panose="02010600030101010101" pitchFamily="2" charset="-122"/>
              <a:ea typeface="宋体" panose="02010600030101010101" pitchFamily="2" charset="-122"/>
              <a:cs typeface="+mn-ea"/>
              <a:sym typeface="Arial" panose="020B0604020202020204" pitchFamily="34" charset="0"/>
            </a:endParaRPr>
          </a:p>
          <a:p>
            <a:endParaRPr lang="zh-CN" altLang="en-US" sz="3200" dirty="0">
              <a:solidFill>
                <a:schemeClr val="tx1"/>
              </a:solidFill>
              <a:latin typeface="宋体" panose="02010600030101010101" pitchFamily="2" charset="-122"/>
              <a:ea typeface="宋体" panose="02010600030101010101" pitchFamily="2" charset="-122"/>
              <a:cs typeface="+mn-ea"/>
              <a:sym typeface="Arial" panose="020B0604020202020204" pitchFamily="34" charset="0"/>
            </a:endParaRPr>
          </a:p>
          <a:p>
            <a:r>
              <a:rPr lang="zh-CN" altLang="en-US" sz="3200" dirty="0">
                <a:solidFill>
                  <a:schemeClr val="tx1"/>
                </a:solidFill>
                <a:latin typeface="宋体" panose="02010600030101010101" pitchFamily="2" charset="-122"/>
                <a:ea typeface="宋体" panose="02010600030101010101" pitchFamily="2" charset="-122"/>
                <a:cs typeface="+mn-ea"/>
                <a:sym typeface="Arial" panose="020B0604020202020204" pitchFamily="34" charset="0"/>
              </a:rPr>
              <a:t>商业化发展</a:t>
            </a:r>
            <a:endParaRPr lang="zh-CN" altLang="en-US" sz="3200" dirty="0">
              <a:solidFill>
                <a:schemeClr val="tx1"/>
              </a:solidFill>
              <a:latin typeface="宋体" panose="02010600030101010101" pitchFamily="2" charset="-122"/>
              <a:ea typeface="宋体" panose="02010600030101010101" pitchFamily="2" charset="-122"/>
              <a:cs typeface="+mn-ea"/>
              <a:sym typeface="Arial" panose="020B0604020202020204" pitchFamily="34" charset="0"/>
            </a:endParaRPr>
          </a:p>
          <a:p>
            <a:endParaRPr lang="zh-CN" altLang="en-US" sz="3200" dirty="0">
              <a:solidFill>
                <a:schemeClr val="tx1"/>
              </a:solidFill>
              <a:latin typeface="宋体" panose="02010600030101010101" pitchFamily="2" charset="-122"/>
              <a:ea typeface="宋体" panose="02010600030101010101" pitchFamily="2" charset="-122"/>
              <a:cs typeface="+mn-ea"/>
              <a:sym typeface="Arial" panose="020B0604020202020204" pitchFamily="34" charset="0"/>
            </a:endParaRPr>
          </a:p>
          <a:p>
            <a:r>
              <a:rPr lang="zh-CN" altLang="en-US" sz="3200" dirty="0">
                <a:solidFill>
                  <a:schemeClr val="tx1"/>
                </a:solidFill>
                <a:latin typeface="宋体" panose="02010600030101010101" pitchFamily="2" charset="-122"/>
                <a:ea typeface="宋体" panose="02010600030101010101" pitchFamily="2" charset="-122"/>
                <a:cs typeface="+mn-ea"/>
                <a:sym typeface="Arial" panose="020B0604020202020204" pitchFamily="34" charset="0"/>
              </a:rPr>
              <a:t>医疗应用发展</a:t>
            </a:r>
            <a:endParaRPr lang="en-US" altLang="zh-CN" sz="3200" dirty="0">
              <a:solidFill>
                <a:schemeClr val="tx1"/>
              </a:solidFill>
              <a:latin typeface="宋体" panose="02010600030101010101" pitchFamily="2" charset="-122"/>
              <a:ea typeface="宋体" panose="02010600030101010101" pitchFamily="2" charset="-122"/>
              <a:cs typeface="+mn-ea"/>
              <a:sym typeface="Arial" panose="020B0604020202020204" pitchFamily="34" charset="0"/>
            </a:endParaRPr>
          </a:p>
          <a:p>
            <a:endParaRPr lang="en-US" altLang="zh-CN" sz="3200" dirty="0">
              <a:solidFill>
                <a:schemeClr val="tx1"/>
              </a:solidFill>
              <a:latin typeface="宋体" panose="02010600030101010101" pitchFamily="2" charset="-122"/>
              <a:ea typeface="宋体" panose="02010600030101010101" pitchFamily="2" charset="-122"/>
              <a:cs typeface="+mn-ea"/>
              <a:sym typeface="Arial" panose="020B0604020202020204" pitchFamily="34" charset="0"/>
            </a:endParaRPr>
          </a:p>
        </p:txBody>
      </p:sp>
    </p:spTree>
    <p:custDataLst>
      <p:tags r:id="rId1"/>
    </p:custData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sym typeface="+mn-ea"/>
              </a:rPr>
              <a:t>fNIRS</a:t>
            </a:r>
            <a:r>
              <a:rPr lang="zh-CN" altLang="en-US">
                <a:sym typeface="+mn-ea"/>
              </a:rPr>
              <a:t>技术关键历史发展（技术发展）</a:t>
            </a:r>
            <a:endParaRPr lang="zh-CN" altLang="en-US"/>
          </a:p>
        </p:txBody>
      </p:sp>
      <p:sp>
        <p:nvSpPr>
          <p:cNvPr id="3" name="内容占位符 2"/>
          <p:cNvSpPr>
            <a:spLocks noGrp="1"/>
          </p:cNvSpPr>
          <p:nvPr>
            <p:ph idx="1"/>
          </p:nvPr>
        </p:nvSpPr>
        <p:spPr>
          <a:xfrm>
            <a:off x="608330" y="1490345"/>
            <a:ext cx="11250295" cy="5175885"/>
          </a:xfrm>
        </p:spPr>
        <p:txBody>
          <a:bodyPr>
            <a:normAutofit lnSpcReduction="10000"/>
          </a:bodyPr>
          <a:p>
            <a:r>
              <a:rPr lang="en-US" altLang="zh-CN">
                <a:solidFill>
                  <a:schemeClr val="tx1"/>
                </a:solidFill>
                <a:latin typeface="Times New Roman" panose="02020603050405020304" charset="0"/>
                <a:ea typeface="宋体" panose="02010600030101010101" pitchFamily="2" charset="-122"/>
                <a:cs typeface="Times New Roman" panose="02020603050405020304" charset="0"/>
              </a:rPr>
              <a:t>1894</a:t>
            </a:r>
            <a:r>
              <a:rPr lang="zh-CN" altLang="en-US">
                <a:solidFill>
                  <a:schemeClr val="tx1"/>
                </a:solidFill>
                <a:latin typeface="Times New Roman" panose="02020603050405020304" charset="0"/>
                <a:ea typeface="宋体" panose="02010600030101010101" pitchFamily="2" charset="-122"/>
                <a:cs typeface="Times New Roman" panose="02020603050405020304" charset="0"/>
              </a:rPr>
              <a:t>年，</a:t>
            </a:r>
            <a:r>
              <a:rPr lang="en-US" altLang="zh-CN" dirty="0">
                <a:solidFill>
                  <a:schemeClr val="tx1"/>
                </a:solidFill>
                <a:latin typeface="Times New Roman" panose="02020603050405020304" charset="0"/>
                <a:ea typeface="宋体" panose="02010600030101010101" pitchFamily="2" charset="-122"/>
                <a:cs typeface="Times New Roman" panose="02020603050405020304" charset="0"/>
                <a:sym typeface="+mn-ea"/>
              </a:rPr>
              <a:t>德国的Hüfner在</a:t>
            </a:r>
            <a:r>
              <a:rPr lang="en-US" altLang="zh-CN" b="1" dirty="0">
                <a:solidFill>
                  <a:schemeClr val="tx1"/>
                </a:solidFill>
                <a:latin typeface="Times New Roman" panose="02020603050405020304" charset="0"/>
                <a:ea typeface="宋体" panose="02010600030101010101" pitchFamily="2" charset="-122"/>
                <a:cs typeface="Times New Roman" panose="02020603050405020304" charset="0"/>
                <a:sym typeface="+mn-ea"/>
              </a:rPr>
              <a:t>体外</a:t>
            </a:r>
            <a:r>
              <a:rPr lang="en-US" altLang="zh-CN" dirty="0">
                <a:solidFill>
                  <a:schemeClr val="tx1"/>
                </a:solidFill>
                <a:latin typeface="Times New Roman" panose="02020603050405020304" charset="0"/>
                <a:ea typeface="宋体" panose="02010600030101010101" pitchFamily="2" charset="-122"/>
                <a:cs typeface="Times New Roman" panose="02020603050405020304" charset="0"/>
                <a:sym typeface="+mn-ea"/>
              </a:rPr>
              <a:t>用分光光度法（比尔</a:t>
            </a:r>
            <a:r>
              <a:rPr lang="zh-CN" altLang="en-US">
                <a:solidFill>
                  <a:schemeClr val="tx1"/>
                </a:solidFill>
                <a:latin typeface="Times New Roman" panose="02020603050405020304" charset="0"/>
                <a:ea typeface="宋体" panose="02010600030101010101" pitchFamily="2" charset="-122"/>
                <a:cs typeface="Times New Roman" panose="02020603050405020304" charset="0"/>
                <a:sym typeface="+mn-ea"/>
              </a:rPr>
              <a:t>-</a:t>
            </a:r>
            <a:r>
              <a:rPr lang="en-US" altLang="zh-CN" dirty="0">
                <a:solidFill>
                  <a:schemeClr val="tx1"/>
                </a:solidFill>
                <a:latin typeface="Times New Roman" panose="02020603050405020304" charset="0"/>
                <a:ea typeface="宋体" panose="02010600030101010101" pitchFamily="2" charset="-122"/>
                <a:cs typeface="Times New Roman" panose="02020603050405020304" charset="0"/>
                <a:sym typeface="+mn-ea"/>
              </a:rPr>
              <a:t>朗伯定律）</a:t>
            </a:r>
            <a:r>
              <a:rPr lang="en-US" altLang="zh-CN" b="1" dirty="0">
                <a:solidFill>
                  <a:schemeClr val="tx1"/>
                </a:solidFill>
                <a:latin typeface="Times New Roman" panose="02020603050405020304" charset="0"/>
                <a:ea typeface="宋体" panose="02010600030101010101" pitchFamily="2" charset="-122"/>
                <a:cs typeface="Times New Roman" panose="02020603050405020304" charset="0"/>
                <a:sym typeface="+mn-ea"/>
              </a:rPr>
              <a:t>测定</a:t>
            </a:r>
            <a:r>
              <a:rPr lang="en-US" altLang="zh-CN" dirty="0">
                <a:solidFill>
                  <a:schemeClr val="tx1"/>
                </a:solidFill>
                <a:latin typeface="Times New Roman" panose="02020603050405020304" charset="0"/>
                <a:ea typeface="宋体" panose="02010600030101010101" pitchFamily="2" charset="-122"/>
                <a:cs typeface="Times New Roman" panose="02020603050405020304" charset="0"/>
                <a:sym typeface="+mn-ea"/>
              </a:rPr>
              <a:t>了</a:t>
            </a:r>
            <a:r>
              <a:rPr lang="en-US" altLang="zh-CN" b="1" dirty="0">
                <a:solidFill>
                  <a:schemeClr val="tx1"/>
                </a:solidFill>
                <a:latin typeface="Times New Roman" panose="02020603050405020304" charset="0"/>
                <a:ea typeface="宋体" panose="02010600030101010101" pitchFamily="2" charset="-122"/>
                <a:cs typeface="Times New Roman" panose="02020603050405020304" charset="0"/>
                <a:sym typeface="+mn-ea"/>
              </a:rPr>
              <a:t>O</a:t>
            </a:r>
            <a:r>
              <a:rPr lang="en-US" altLang="zh-CN" b="1" baseline="-25000" dirty="0">
                <a:solidFill>
                  <a:schemeClr val="tx1"/>
                </a:solidFill>
                <a:latin typeface="Times New Roman" panose="02020603050405020304" charset="0"/>
                <a:ea typeface="宋体" panose="02010600030101010101" pitchFamily="2" charset="-122"/>
                <a:cs typeface="Times New Roman" panose="02020603050405020304" charset="0"/>
                <a:sym typeface="+mn-ea"/>
              </a:rPr>
              <a:t>2</a:t>
            </a:r>
            <a:r>
              <a:rPr lang="en-US" altLang="zh-CN" b="1" dirty="0">
                <a:solidFill>
                  <a:schemeClr val="tx1"/>
                </a:solidFill>
                <a:latin typeface="Times New Roman" panose="02020603050405020304" charset="0"/>
                <a:ea typeface="宋体" panose="02010600030101010101" pitchFamily="2" charset="-122"/>
                <a:cs typeface="Times New Roman" panose="02020603050405020304" charset="0"/>
                <a:sym typeface="+mn-ea"/>
              </a:rPr>
              <a:t>Hb和HHb</a:t>
            </a:r>
            <a:r>
              <a:rPr lang="en-US" altLang="zh-CN" dirty="0">
                <a:solidFill>
                  <a:schemeClr val="tx1"/>
                </a:solidFill>
                <a:latin typeface="Times New Roman" panose="02020603050405020304" charset="0"/>
                <a:ea typeface="宋体" panose="02010600030101010101" pitchFamily="2" charset="-122"/>
                <a:cs typeface="Times New Roman" panose="02020603050405020304" charset="0"/>
                <a:sym typeface="+mn-ea"/>
              </a:rPr>
              <a:t>。</a:t>
            </a:r>
            <a:endParaRPr lang="en-US" altLang="zh-CN" dirty="0">
              <a:solidFill>
                <a:schemeClr val="tx1"/>
              </a:solidFill>
              <a:latin typeface="Times New Roman" panose="02020603050405020304" charset="0"/>
              <a:ea typeface="宋体" panose="02010600030101010101" pitchFamily="2" charset="-122"/>
              <a:cs typeface="Times New Roman" panose="02020603050405020304" charset="0"/>
              <a:sym typeface="+mn-ea"/>
            </a:endParaRPr>
          </a:p>
          <a:p>
            <a:r>
              <a:rPr lang="en-US" altLang="zh-CN">
                <a:solidFill>
                  <a:schemeClr val="tx1"/>
                </a:solidFill>
                <a:latin typeface="Times New Roman" panose="02020603050405020304" charset="0"/>
                <a:ea typeface="宋体" panose="02010600030101010101" pitchFamily="2" charset="-122"/>
                <a:cs typeface="Times New Roman" panose="02020603050405020304" charset="0"/>
              </a:rPr>
              <a:t>1977</a:t>
            </a:r>
            <a:r>
              <a:rPr lang="zh-CN" altLang="en-US">
                <a:solidFill>
                  <a:schemeClr val="tx1"/>
                </a:solidFill>
                <a:latin typeface="Times New Roman" panose="02020603050405020304" charset="0"/>
                <a:ea typeface="宋体" panose="02010600030101010101" pitchFamily="2" charset="-122"/>
                <a:cs typeface="Times New Roman" panose="02020603050405020304" charset="0"/>
              </a:rPr>
              <a:t>年，</a:t>
            </a:r>
            <a:r>
              <a:rPr lang="en-US" altLang="zh-CN" b="1" dirty="0">
                <a:solidFill>
                  <a:schemeClr val="tx1"/>
                </a:solidFill>
                <a:latin typeface="Times New Roman" panose="02020603050405020304" charset="0"/>
                <a:ea typeface="宋体" panose="02010600030101010101" pitchFamily="2" charset="-122"/>
                <a:cs typeface="Times New Roman" panose="02020603050405020304" charset="0"/>
                <a:sym typeface="+mn-ea"/>
              </a:rPr>
              <a:t>Frans Jöbsis</a:t>
            </a:r>
            <a:r>
              <a:rPr lang="en-US" altLang="zh-CN" dirty="0">
                <a:solidFill>
                  <a:schemeClr val="tx1"/>
                </a:solidFill>
                <a:latin typeface="Times New Roman" panose="02020603050405020304" charset="0"/>
                <a:ea typeface="宋体" panose="02010600030101010101" pitchFamily="2" charset="-122"/>
                <a:cs typeface="Times New Roman" panose="02020603050405020304" charset="0"/>
                <a:sym typeface="+mn-ea"/>
              </a:rPr>
              <a:t> </a:t>
            </a:r>
            <a:r>
              <a:rPr lang="zh-CN" altLang="en-US" dirty="0">
                <a:solidFill>
                  <a:schemeClr val="tx1"/>
                </a:solidFill>
                <a:latin typeface="Times New Roman" panose="02020603050405020304" charset="0"/>
                <a:ea typeface="宋体" panose="02010600030101010101" pitchFamily="2" charset="-122"/>
                <a:cs typeface="Times New Roman" panose="02020603050405020304" charset="0"/>
                <a:sym typeface="+mn-ea"/>
              </a:rPr>
              <a:t>是</a:t>
            </a:r>
            <a:r>
              <a:rPr lang="en-US" altLang="zh-CN" b="1" dirty="0">
                <a:solidFill>
                  <a:schemeClr val="tx1"/>
                </a:solidFill>
                <a:latin typeface="Times New Roman" panose="02020603050405020304" charset="0"/>
                <a:ea typeface="宋体" panose="02010600030101010101" pitchFamily="2" charset="-122"/>
                <a:cs typeface="Times New Roman" panose="02020603050405020304" charset="0"/>
                <a:sym typeface="+mn-ea"/>
              </a:rPr>
              <a:t>第一个</a:t>
            </a:r>
            <a:r>
              <a:rPr lang="zh-CN" altLang="en-US" b="1" dirty="0">
                <a:solidFill>
                  <a:schemeClr val="tx1"/>
                </a:solidFill>
                <a:latin typeface="Times New Roman" panose="02020603050405020304" charset="0"/>
                <a:ea typeface="宋体" panose="02010600030101010101" pitchFamily="2" charset="-122"/>
                <a:cs typeface="Times New Roman" panose="02020603050405020304" charset="0"/>
                <a:sym typeface="+mn-ea"/>
              </a:rPr>
              <a:t>采</a:t>
            </a:r>
            <a:r>
              <a:rPr lang="en-US" altLang="zh-CN" b="1" dirty="0">
                <a:solidFill>
                  <a:schemeClr val="tx1"/>
                </a:solidFill>
                <a:latin typeface="Times New Roman" panose="02020603050405020304" charset="0"/>
                <a:ea typeface="宋体" panose="02010600030101010101" pitchFamily="2" charset="-122"/>
                <a:cs typeface="Times New Roman" panose="02020603050405020304" charset="0"/>
                <a:sym typeface="+mn-ea"/>
              </a:rPr>
              <a:t>用近红外光探测活体</a:t>
            </a:r>
            <a:r>
              <a:rPr lang="zh-CN" altLang="en-US" b="1" dirty="0">
                <a:solidFill>
                  <a:schemeClr val="tx1"/>
                </a:solidFill>
                <a:latin typeface="Times New Roman" panose="02020603050405020304" charset="0"/>
                <a:ea typeface="宋体" panose="02010600030101010101" pitchFamily="2" charset="-122"/>
                <a:cs typeface="Times New Roman" panose="02020603050405020304" charset="0"/>
                <a:sym typeface="+mn-ea"/>
              </a:rPr>
              <a:t>（猫）</a:t>
            </a:r>
            <a:r>
              <a:rPr lang="en-US" altLang="zh-CN" b="1" dirty="0">
                <a:solidFill>
                  <a:schemeClr val="tx1"/>
                </a:solidFill>
                <a:latin typeface="Times New Roman" panose="02020603050405020304" charset="0"/>
                <a:ea typeface="宋体" panose="02010600030101010101" pitchFamily="2" charset="-122"/>
                <a:cs typeface="Times New Roman" panose="02020603050405020304" charset="0"/>
                <a:sym typeface="+mn-ea"/>
              </a:rPr>
              <a:t>大脑</a:t>
            </a:r>
            <a:r>
              <a:rPr lang="en-US" altLang="zh-CN" dirty="0">
                <a:solidFill>
                  <a:schemeClr val="tx1"/>
                </a:solidFill>
                <a:latin typeface="Times New Roman" panose="02020603050405020304" charset="0"/>
                <a:ea typeface="宋体" panose="02010600030101010101" pitchFamily="2" charset="-122"/>
                <a:cs typeface="Times New Roman" panose="02020603050405020304" charset="0"/>
                <a:sym typeface="+mn-ea"/>
              </a:rPr>
              <a:t>活动的</a:t>
            </a:r>
            <a:r>
              <a:rPr lang="zh-CN" altLang="en-US" dirty="0">
                <a:solidFill>
                  <a:schemeClr val="tx1"/>
                </a:solidFill>
                <a:latin typeface="Times New Roman" panose="02020603050405020304" charset="0"/>
                <a:ea typeface="宋体" panose="02010600030101010101" pitchFamily="2" charset="-122"/>
                <a:cs typeface="Times New Roman" panose="02020603050405020304" charset="0"/>
                <a:sym typeface="+mn-ea"/>
              </a:rPr>
              <a:t>研究者</a:t>
            </a:r>
            <a:r>
              <a:rPr lang="en-US" altLang="zh-CN" dirty="0">
                <a:solidFill>
                  <a:schemeClr val="tx1"/>
                </a:solidFill>
                <a:latin typeface="Times New Roman" panose="02020603050405020304" charset="0"/>
                <a:ea typeface="宋体" panose="02010600030101010101" pitchFamily="2" charset="-122"/>
                <a:cs typeface="Times New Roman" panose="02020603050405020304" charset="0"/>
                <a:sym typeface="Arial" panose="020B0604020202020204" pitchFamily="34" charset="0"/>
              </a:rPr>
              <a:t>。</a:t>
            </a:r>
            <a:endParaRPr lang="en-US" altLang="zh-CN" dirty="0">
              <a:solidFill>
                <a:schemeClr val="tx1"/>
              </a:solidFill>
              <a:latin typeface="Times New Roman" panose="02020603050405020304" charset="0"/>
              <a:ea typeface="宋体" panose="02010600030101010101" pitchFamily="2" charset="-122"/>
              <a:cs typeface="Times New Roman" panose="02020603050405020304" charset="0"/>
              <a:sym typeface="Arial" panose="020B0604020202020204" pitchFamily="34" charset="0"/>
            </a:endParaRPr>
          </a:p>
          <a:p>
            <a:r>
              <a:rPr lang="en-US" altLang="zh-CN">
                <a:solidFill>
                  <a:schemeClr val="tx1"/>
                </a:solidFill>
                <a:latin typeface="Times New Roman" panose="02020603050405020304" charset="0"/>
                <a:ea typeface="宋体" panose="02010600030101010101" pitchFamily="2" charset="-122"/>
                <a:cs typeface="Times New Roman" panose="02020603050405020304" charset="0"/>
              </a:rPr>
              <a:t>1978</a:t>
            </a:r>
            <a:r>
              <a:rPr lang="zh-CN" altLang="en-US">
                <a:solidFill>
                  <a:schemeClr val="tx1"/>
                </a:solidFill>
                <a:latin typeface="Times New Roman" panose="02020603050405020304" charset="0"/>
                <a:ea typeface="宋体" panose="02010600030101010101" pitchFamily="2" charset="-122"/>
                <a:cs typeface="Times New Roman" panose="02020603050405020304" charset="0"/>
              </a:rPr>
              <a:t>年，</a:t>
            </a:r>
            <a:r>
              <a:rPr lang="zh-CN" altLang="en-US" dirty="0">
                <a:solidFill>
                  <a:schemeClr val="tx1"/>
                </a:solidFill>
                <a:latin typeface="Times New Roman" panose="02020603050405020304" charset="0"/>
                <a:ea typeface="宋体" panose="02010600030101010101" pitchFamily="2" charset="-122"/>
                <a:cs typeface="Times New Roman" panose="02020603050405020304" charset="0"/>
                <a:sym typeface="Arial" panose="020B0604020202020204" pitchFamily="34" charset="0"/>
              </a:rPr>
              <a:t>神经血管耦合机制被发现，解决了</a:t>
            </a:r>
            <a:r>
              <a:rPr lang="zh-CN" altLang="en-US" b="1" dirty="0">
                <a:solidFill>
                  <a:schemeClr val="tx1"/>
                </a:solidFill>
                <a:latin typeface="Times New Roman" panose="02020603050405020304" charset="0"/>
                <a:ea typeface="宋体" panose="02010600030101010101" pitchFamily="2" charset="-122"/>
                <a:cs typeface="Times New Roman" panose="02020603050405020304" charset="0"/>
                <a:sym typeface="Arial" panose="020B0604020202020204" pitchFamily="34" charset="0"/>
              </a:rPr>
              <a:t>神经生理学问题</a:t>
            </a:r>
            <a:r>
              <a:rPr lang="zh-CN" altLang="en-US" dirty="0">
                <a:solidFill>
                  <a:schemeClr val="tx1"/>
                </a:solidFill>
                <a:latin typeface="Times New Roman" panose="02020603050405020304" charset="0"/>
                <a:ea typeface="宋体" panose="02010600030101010101" pitchFamily="2" charset="-122"/>
                <a:cs typeface="Times New Roman" panose="02020603050405020304" charset="0"/>
                <a:sym typeface="Arial" panose="020B0604020202020204" pitchFamily="34" charset="0"/>
              </a:rPr>
              <a:t>。</a:t>
            </a:r>
            <a:endParaRPr lang="zh-CN" altLang="en-US" dirty="0">
              <a:solidFill>
                <a:schemeClr val="tx1"/>
              </a:solidFill>
              <a:latin typeface="Times New Roman" panose="02020603050405020304" charset="0"/>
              <a:ea typeface="宋体" panose="02010600030101010101" pitchFamily="2" charset="-122"/>
              <a:cs typeface="Times New Roman" panose="02020603050405020304" charset="0"/>
              <a:sym typeface="Arial" panose="020B0604020202020204" pitchFamily="34" charset="0"/>
            </a:endParaRPr>
          </a:p>
          <a:p>
            <a:r>
              <a:rPr lang="en-US" altLang="zh-CN">
                <a:solidFill>
                  <a:schemeClr val="tx1"/>
                </a:solidFill>
                <a:latin typeface="Times New Roman" panose="02020603050405020304" charset="0"/>
                <a:ea typeface="宋体" panose="02010600030101010101" pitchFamily="2" charset="-122"/>
                <a:cs typeface="Times New Roman" panose="02020603050405020304" charset="0"/>
              </a:rPr>
              <a:t>1985</a:t>
            </a:r>
            <a:r>
              <a:rPr lang="zh-CN" altLang="en-US">
                <a:solidFill>
                  <a:schemeClr val="tx1"/>
                </a:solidFill>
                <a:latin typeface="Times New Roman" panose="02020603050405020304" charset="0"/>
                <a:ea typeface="宋体" panose="02010600030101010101" pitchFamily="2" charset="-122"/>
                <a:cs typeface="Times New Roman" panose="02020603050405020304" charset="0"/>
              </a:rPr>
              <a:t>年，</a:t>
            </a:r>
            <a:r>
              <a:rPr lang="en-US" altLang="zh-CN" dirty="0">
                <a:solidFill>
                  <a:schemeClr val="tx1"/>
                </a:solidFill>
                <a:latin typeface="Times New Roman" panose="02020603050405020304" charset="0"/>
                <a:ea typeface="宋体" panose="02010600030101010101" pitchFamily="2" charset="-122"/>
                <a:cs typeface="Times New Roman" panose="02020603050405020304" charset="0"/>
                <a:sym typeface="+mn-ea"/>
              </a:rPr>
              <a:t>近红外</a:t>
            </a:r>
            <a:r>
              <a:rPr lang="zh-CN" altLang="en-US" dirty="0">
                <a:solidFill>
                  <a:schemeClr val="tx1"/>
                </a:solidFill>
                <a:latin typeface="Times New Roman" panose="02020603050405020304" charset="0"/>
                <a:ea typeface="宋体" panose="02010600030101010101" pitchFamily="2" charset="-122"/>
                <a:cs typeface="Times New Roman" panose="02020603050405020304" charset="0"/>
                <a:sym typeface="+mn-ea"/>
              </a:rPr>
              <a:t>技术</a:t>
            </a:r>
            <a:r>
              <a:rPr lang="en-US" altLang="zh-CN" b="1" dirty="0">
                <a:solidFill>
                  <a:schemeClr val="tx1"/>
                </a:solidFill>
                <a:latin typeface="Times New Roman" panose="02020603050405020304" charset="0"/>
                <a:ea typeface="宋体" panose="02010600030101010101" pitchFamily="2" charset="-122"/>
                <a:cs typeface="Times New Roman" panose="02020603050405020304" charset="0"/>
                <a:sym typeface="+mn-ea"/>
              </a:rPr>
              <a:t>首次</a:t>
            </a:r>
            <a:r>
              <a:rPr lang="en-US" altLang="zh-CN" dirty="0">
                <a:solidFill>
                  <a:schemeClr val="tx1"/>
                </a:solidFill>
                <a:latin typeface="Times New Roman" panose="02020603050405020304" charset="0"/>
                <a:ea typeface="宋体" panose="02010600030101010101" pitchFamily="2" charset="-122"/>
                <a:cs typeface="Times New Roman" panose="02020603050405020304" charset="0"/>
                <a:sym typeface="+mn-ea"/>
              </a:rPr>
              <a:t>成功</a:t>
            </a:r>
            <a:r>
              <a:rPr lang="en-US" altLang="zh-CN" b="1" dirty="0">
                <a:solidFill>
                  <a:schemeClr val="tx1"/>
                </a:solidFill>
                <a:latin typeface="Times New Roman" panose="02020603050405020304" charset="0"/>
                <a:ea typeface="宋体" panose="02010600030101010101" pitchFamily="2" charset="-122"/>
                <a:cs typeface="Times New Roman" panose="02020603050405020304" charset="0"/>
                <a:sym typeface="+mn-ea"/>
              </a:rPr>
              <a:t>应用于人类</a:t>
            </a:r>
            <a:r>
              <a:rPr lang="en-US" altLang="zh-CN" dirty="0">
                <a:solidFill>
                  <a:schemeClr val="tx1"/>
                </a:solidFill>
                <a:latin typeface="Times New Roman" panose="02020603050405020304" charset="0"/>
                <a:ea typeface="宋体" panose="02010600030101010101" pitchFamily="2" charset="-122"/>
                <a:cs typeface="Times New Roman" panose="02020603050405020304" charset="0"/>
                <a:sym typeface="+mn-ea"/>
              </a:rPr>
              <a:t>患者</a:t>
            </a:r>
            <a:r>
              <a:rPr lang="en-US" altLang="zh-CN" dirty="0">
                <a:solidFill>
                  <a:schemeClr val="tx1"/>
                </a:solidFill>
                <a:latin typeface="Times New Roman" panose="02020603050405020304" charset="0"/>
                <a:ea typeface="宋体" panose="02010600030101010101" pitchFamily="2" charset="-122"/>
                <a:cs typeface="Times New Roman" panose="02020603050405020304" charset="0"/>
                <a:sym typeface="Arial" panose="020B0604020202020204" pitchFamily="34" charset="0"/>
              </a:rPr>
              <a:t>。</a:t>
            </a:r>
            <a:endParaRPr lang="en-US" altLang="zh-CN" dirty="0">
              <a:solidFill>
                <a:schemeClr val="tx1"/>
              </a:solidFill>
              <a:latin typeface="Times New Roman" panose="02020603050405020304" charset="0"/>
              <a:ea typeface="宋体" panose="02010600030101010101" pitchFamily="2" charset="-122"/>
              <a:cs typeface="Times New Roman" panose="02020603050405020304" charset="0"/>
              <a:sym typeface="Arial" panose="020B0604020202020204" pitchFamily="34" charset="0"/>
            </a:endParaRPr>
          </a:p>
          <a:p>
            <a:r>
              <a:rPr lang="en-US" altLang="zh-CN">
                <a:solidFill>
                  <a:schemeClr val="tx1"/>
                </a:solidFill>
                <a:latin typeface="Times New Roman" panose="02020603050405020304" charset="0"/>
                <a:ea typeface="宋体" panose="02010600030101010101" pitchFamily="2" charset="-122"/>
                <a:cs typeface="Times New Roman" panose="02020603050405020304" charset="0"/>
              </a:rPr>
              <a:t>1988</a:t>
            </a:r>
            <a:r>
              <a:rPr lang="zh-CN" altLang="en-US">
                <a:solidFill>
                  <a:schemeClr val="tx1"/>
                </a:solidFill>
                <a:latin typeface="Times New Roman" panose="02020603050405020304" charset="0"/>
                <a:ea typeface="宋体" panose="02010600030101010101" pitchFamily="2" charset="-122"/>
                <a:cs typeface="Times New Roman" panose="02020603050405020304" charset="0"/>
              </a:rPr>
              <a:t>年，</a:t>
            </a:r>
            <a:r>
              <a:rPr lang="zh-CN" altLang="en-US" dirty="0">
                <a:solidFill>
                  <a:schemeClr val="tx1"/>
                </a:solidFill>
                <a:latin typeface="Times New Roman" panose="02020603050405020304" charset="0"/>
                <a:ea typeface="宋体" panose="02010600030101010101" pitchFamily="2" charset="-122"/>
                <a:cs typeface="Times New Roman" panose="02020603050405020304" charset="0"/>
                <a:sym typeface="+mn-ea"/>
              </a:rPr>
              <a:t>Wray等人</a:t>
            </a:r>
            <a:r>
              <a:rPr lang="en-US" altLang="zh-CN" dirty="0">
                <a:solidFill>
                  <a:schemeClr val="tx1"/>
                </a:solidFill>
                <a:latin typeface="Times New Roman" panose="02020603050405020304" charset="0"/>
                <a:ea typeface="宋体" panose="02010600030101010101" pitchFamily="2" charset="-122"/>
                <a:cs typeface="Times New Roman" panose="02020603050405020304" charset="0"/>
                <a:sym typeface="Arial" panose="020B0604020202020204" pitchFamily="34" charset="0"/>
              </a:rPr>
              <a:t>计算出每个波长下HbO和HbR的摩尔消光系数</a:t>
            </a:r>
            <a:r>
              <a:rPr lang="zh-CN" altLang="en-US" dirty="0">
                <a:solidFill>
                  <a:schemeClr val="tx1"/>
                </a:solidFill>
                <a:latin typeface="Times New Roman" panose="02020603050405020304" charset="0"/>
                <a:ea typeface="宋体" panose="02010600030101010101" pitchFamily="2" charset="-122"/>
                <a:cs typeface="Times New Roman" panose="02020603050405020304" charset="0"/>
                <a:sym typeface="Arial" panose="020B0604020202020204" pitchFamily="34" charset="0"/>
              </a:rPr>
              <a:t>，Deply等人</a:t>
            </a:r>
            <a:r>
              <a:rPr lang="en-US" altLang="zh-CN" dirty="0" err="1">
                <a:solidFill>
                  <a:schemeClr val="tx1"/>
                </a:solidFill>
                <a:latin typeface="Times New Roman" panose="02020603050405020304" charset="0"/>
                <a:ea typeface="宋体" panose="02010600030101010101" pitchFamily="2" charset="-122"/>
                <a:cs typeface="Times New Roman" panose="02020603050405020304" charset="0"/>
                <a:sym typeface="Arial" panose="020B0604020202020204" pitchFamily="34" charset="0"/>
              </a:rPr>
              <a:t>提出修正的比尔-朗伯定律</a:t>
            </a:r>
            <a:r>
              <a:rPr lang="zh-CN" altLang="en-US" dirty="0">
                <a:solidFill>
                  <a:schemeClr val="tx1"/>
                </a:solidFill>
                <a:latin typeface="Times New Roman" panose="02020603050405020304" charset="0"/>
                <a:ea typeface="宋体" panose="02010600030101010101" pitchFamily="2" charset="-122"/>
                <a:cs typeface="Times New Roman" panose="02020603050405020304" charset="0"/>
                <a:sym typeface="Arial" panose="020B0604020202020204" pitchFamily="34" charset="0"/>
              </a:rPr>
              <a:t>，</a:t>
            </a:r>
            <a:r>
              <a:rPr lang="zh-CN" altLang="en-US" b="1" dirty="0">
                <a:solidFill>
                  <a:schemeClr val="tx1"/>
                </a:solidFill>
                <a:latin typeface="Times New Roman" panose="02020603050405020304" charset="0"/>
                <a:ea typeface="宋体" panose="02010600030101010101" pitchFamily="2" charset="-122"/>
                <a:cs typeface="Times New Roman" panose="02020603050405020304" charset="0"/>
                <a:sym typeface="Arial" panose="020B0604020202020204" pitchFamily="34" charset="0"/>
              </a:rPr>
              <a:t>数学原理问题解决</a:t>
            </a:r>
            <a:r>
              <a:rPr lang="en-US" altLang="zh-CN" dirty="0">
                <a:solidFill>
                  <a:schemeClr val="tx1"/>
                </a:solidFill>
                <a:latin typeface="Times New Roman" panose="02020603050405020304" charset="0"/>
                <a:ea typeface="宋体" panose="02010600030101010101" pitchFamily="2" charset="-122"/>
                <a:cs typeface="Times New Roman" panose="02020603050405020304" charset="0"/>
                <a:sym typeface="Arial" panose="020B0604020202020204" pitchFamily="34" charset="0"/>
              </a:rPr>
              <a:t>。</a:t>
            </a:r>
            <a:endParaRPr lang="en-US" altLang="zh-CN" dirty="0">
              <a:solidFill>
                <a:schemeClr val="tx1"/>
              </a:solidFill>
              <a:latin typeface="Times New Roman" panose="02020603050405020304" charset="0"/>
              <a:ea typeface="宋体" panose="02010600030101010101" pitchFamily="2" charset="-122"/>
              <a:cs typeface="Times New Roman" panose="02020603050405020304" charset="0"/>
              <a:sym typeface="Arial" panose="020B0604020202020204" pitchFamily="34" charset="0"/>
            </a:endParaRPr>
          </a:p>
          <a:p>
            <a:r>
              <a:rPr lang="en-US" altLang="zh-CN" dirty="0">
                <a:solidFill>
                  <a:schemeClr val="tx1"/>
                </a:solidFill>
                <a:latin typeface="Times New Roman" panose="02020603050405020304" charset="0"/>
                <a:ea typeface="宋体" panose="02010600030101010101" pitchFamily="2" charset="-122"/>
                <a:cs typeface="Times New Roman" panose="02020603050405020304" charset="0"/>
                <a:sym typeface="Arial" panose="020B0604020202020204" pitchFamily="34" charset="0"/>
              </a:rPr>
              <a:t>1994</a:t>
            </a:r>
            <a:r>
              <a:rPr lang="zh-CN" altLang="en-US" dirty="0">
                <a:solidFill>
                  <a:schemeClr val="tx1"/>
                </a:solidFill>
                <a:latin typeface="Times New Roman" panose="02020603050405020304" charset="0"/>
                <a:ea typeface="宋体" panose="02010600030101010101" pitchFamily="2" charset="-122"/>
                <a:cs typeface="Times New Roman" panose="02020603050405020304" charset="0"/>
                <a:sym typeface="Arial" panose="020B0604020202020204" pitchFamily="34" charset="0"/>
              </a:rPr>
              <a:t>年，</a:t>
            </a:r>
            <a:r>
              <a:rPr lang="en-US" altLang="zh-CN" dirty="0">
                <a:solidFill>
                  <a:schemeClr val="tx1"/>
                </a:solidFill>
                <a:latin typeface="Times New Roman" panose="02020603050405020304" charset="0"/>
                <a:ea typeface="宋体" panose="02010600030101010101" pitchFamily="2" charset="-122"/>
                <a:cs typeface="Times New Roman" panose="02020603050405020304" charset="0"/>
                <a:sym typeface="Arial" panose="020B0604020202020204" pitchFamily="34" charset="0"/>
              </a:rPr>
              <a:t>日立第一个推出</a:t>
            </a:r>
            <a:r>
              <a:rPr lang="en-US" altLang="zh-CN" b="1" dirty="0">
                <a:solidFill>
                  <a:schemeClr val="tx1"/>
                </a:solidFill>
                <a:latin typeface="Times New Roman" panose="02020603050405020304" charset="0"/>
                <a:ea typeface="宋体" panose="02010600030101010101" pitchFamily="2" charset="-122"/>
                <a:cs typeface="Times New Roman" panose="02020603050405020304" charset="0"/>
                <a:sym typeface="Arial" panose="020B0604020202020204" pitchFamily="34" charset="0"/>
              </a:rPr>
              <a:t>多通道</a:t>
            </a:r>
            <a:r>
              <a:rPr lang="en-US" altLang="zh-CN" dirty="0">
                <a:solidFill>
                  <a:schemeClr val="tx1"/>
                </a:solidFill>
                <a:latin typeface="Times New Roman" panose="02020603050405020304" charset="0"/>
                <a:ea typeface="宋体" panose="02010600030101010101" pitchFamily="2" charset="-122"/>
                <a:cs typeface="Times New Roman" panose="02020603050405020304" charset="0"/>
                <a:sym typeface="Arial" panose="020B0604020202020204" pitchFamily="34" charset="0"/>
              </a:rPr>
              <a:t>（10）连续波系统。</a:t>
            </a:r>
            <a:endParaRPr lang="en-US" altLang="zh-CN" dirty="0">
              <a:solidFill>
                <a:schemeClr val="tx1"/>
              </a:solidFill>
              <a:latin typeface="Times New Roman" panose="02020603050405020304" charset="0"/>
              <a:ea typeface="宋体" panose="02010600030101010101" pitchFamily="2" charset="-122"/>
              <a:cs typeface="Times New Roman" panose="02020603050405020304" charset="0"/>
              <a:sym typeface="Arial" panose="020B0604020202020204" pitchFamily="34" charset="0"/>
            </a:endParaRPr>
          </a:p>
          <a:p>
            <a:r>
              <a:rPr lang="en-US" altLang="zh-CN">
                <a:solidFill>
                  <a:schemeClr val="tx1"/>
                </a:solidFill>
                <a:latin typeface="Times New Roman" panose="02020603050405020304" charset="0"/>
                <a:ea typeface="宋体" panose="02010600030101010101" pitchFamily="2" charset="-122"/>
                <a:cs typeface="Times New Roman" panose="02020603050405020304" charset="0"/>
              </a:rPr>
              <a:t>1995</a:t>
            </a:r>
            <a:r>
              <a:rPr lang="zh-CN" altLang="en-US">
                <a:solidFill>
                  <a:schemeClr val="tx1"/>
                </a:solidFill>
                <a:latin typeface="Times New Roman" panose="02020603050405020304" charset="0"/>
                <a:ea typeface="宋体" panose="02010600030101010101" pitchFamily="2" charset="-122"/>
                <a:cs typeface="Times New Roman" panose="02020603050405020304" charset="0"/>
              </a:rPr>
              <a:t>年，</a:t>
            </a:r>
            <a:r>
              <a:rPr lang="en-US" altLang="zh-CN" dirty="0">
                <a:solidFill>
                  <a:schemeClr val="tx1"/>
                </a:solidFill>
                <a:latin typeface="Times New Roman" panose="02020603050405020304" charset="0"/>
                <a:ea typeface="宋体" panose="02010600030101010101" pitchFamily="2" charset="-122"/>
                <a:cs typeface="Times New Roman" panose="02020603050405020304" charset="0"/>
                <a:sym typeface="+mn-ea"/>
              </a:rPr>
              <a:t>Duncan等人确定了路径</a:t>
            </a:r>
            <a:r>
              <a:rPr lang="zh-CN" altLang="en-US" dirty="0">
                <a:solidFill>
                  <a:schemeClr val="tx1"/>
                </a:solidFill>
                <a:latin typeface="Times New Roman" panose="02020603050405020304" charset="0"/>
                <a:ea typeface="宋体" panose="02010600030101010101" pitchFamily="2" charset="-122"/>
                <a:cs typeface="Times New Roman" panose="02020603050405020304" charset="0"/>
                <a:sym typeface="+mn-ea"/>
              </a:rPr>
              <a:t>修正</a:t>
            </a:r>
            <a:r>
              <a:rPr lang="en-US" altLang="zh-CN" dirty="0">
                <a:solidFill>
                  <a:schemeClr val="tx1"/>
                </a:solidFill>
                <a:latin typeface="Times New Roman" panose="02020603050405020304" charset="0"/>
                <a:ea typeface="宋体" panose="02010600030101010101" pitchFamily="2" charset="-122"/>
                <a:cs typeface="Times New Roman" panose="02020603050405020304" charset="0"/>
                <a:sym typeface="+mn-ea"/>
              </a:rPr>
              <a:t>因子DPF，包括成人和新生儿</a:t>
            </a:r>
            <a:r>
              <a:rPr lang="en-US" altLang="zh-CN" dirty="0">
                <a:solidFill>
                  <a:schemeClr val="tx1"/>
                </a:solidFill>
                <a:latin typeface="Times New Roman" panose="02020603050405020304" charset="0"/>
                <a:ea typeface="宋体" panose="02010600030101010101" pitchFamily="2" charset="-122"/>
                <a:cs typeface="Times New Roman" panose="02020603050405020304" charset="0"/>
                <a:sym typeface="Arial" panose="020B0604020202020204" pitchFamily="34" charset="0"/>
              </a:rPr>
              <a:t>。</a:t>
            </a:r>
            <a:endParaRPr lang="en-US" altLang="zh-CN" dirty="0">
              <a:solidFill>
                <a:schemeClr val="tx1"/>
              </a:solidFill>
              <a:latin typeface="Times New Roman" panose="02020603050405020304" charset="0"/>
              <a:ea typeface="宋体" panose="02010600030101010101" pitchFamily="2" charset="-122"/>
              <a:cs typeface="Times New Roman" panose="02020603050405020304" charset="0"/>
              <a:sym typeface="Arial" panose="020B0604020202020204" pitchFamily="34" charset="0"/>
            </a:endParaRPr>
          </a:p>
          <a:p>
            <a:r>
              <a:rPr lang="en-US" altLang="zh-CN" dirty="0">
                <a:solidFill>
                  <a:schemeClr val="tx1"/>
                </a:solidFill>
                <a:latin typeface="Times New Roman" panose="02020603050405020304" charset="0"/>
                <a:ea typeface="宋体" panose="02010600030101010101" pitchFamily="2" charset="-122"/>
                <a:cs typeface="Times New Roman" panose="02020603050405020304" charset="0"/>
                <a:sym typeface="Arial" panose="020B0604020202020204" pitchFamily="34" charset="0"/>
              </a:rPr>
              <a:t>1996</a:t>
            </a:r>
            <a:r>
              <a:rPr lang="zh-CN" altLang="en-US" dirty="0">
                <a:solidFill>
                  <a:schemeClr val="tx1"/>
                </a:solidFill>
                <a:latin typeface="Times New Roman" panose="02020603050405020304" charset="0"/>
                <a:ea typeface="宋体" panose="02010600030101010101" pitchFamily="2" charset="-122"/>
                <a:cs typeface="Times New Roman" panose="02020603050405020304" charset="0"/>
                <a:sym typeface="Arial" panose="020B0604020202020204" pitchFamily="34" charset="0"/>
              </a:rPr>
              <a:t>年，</a:t>
            </a:r>
            <a:r>
              <a:rPr lang="en-US" altLang="zh-CN" dirty="0">
                <a:solidFill>
                  <a:schemeClr val="tx1"/>
                </a:solidFill>
                <a:latin typeface="Times New Roman" panose="02020603050405020304" charset="0"/>
                <a:ea typeface="宋体" panose="02010600030101010101" pitchFamily="2" charset="-122"/>
                <a:cs typeface="Times New Roman" panose="02020603050405020304" charset="0"/>
                <a:sym typeface="+mn-ea"/>
              </a:rPr>
              <a:t>Kleinschmidt等人首次同步记录 fMRI 和 fNIRS 数据，</a:t>
            </a:r>
            <a:r>
              <a:rPr lang="en-US" altLang="zh-CN" dirty="0">
                <a:solidFill>
                  <a:schemeClr val="tx1"/>
                </a:solidFill>
                <a:latin typeface="Times New Roman" panose="02020603050405020304" charset="0"/>
                <a:ea typeface="宋体" panose="02010600030101010101" pitchFamily="2" charset="-122"/>
                <a:cs typeface="Times New Roman" panose="02020603050405020304" charset="0"/>
                <a:sym typeface="Arial" panose="020B0604020202020204" pitchFamily="34" charset="0"/>
              </a:rPr>
              <a:t>验证了近红外数据可靠性。</a:t>
            </a:r>
            <a:endParaRPr lang="en-US" altLang="zh-CN" dirty="0">
              <a:solidFill>
                <a:schemeClr val="tx1"/>
              </a:solidFill>
              <a:latin typeface="Times New Roman" panose="02020603050405020304" charset="0"/>
              <a:ea typeface="宋体" panose="02010600030101010101" pitchFamily="2" charset="-122"/>
              <a:cs typeface="Times New Roman" panose="02020603050405020304" charset="0"/>
              <a:sym typeface="Arial" panose="020B0604020202020204" pitchFamily="34" charset="0"/>
            </a:endParaRPr>
          </a:p>
          <a:p>
            <a:r>
              <a:rPr lang="en-US" altLang="zh-CN" dirty="0">
                <a:solidFill>
                  <a:schemeClr val="tx1"/>
                </a:solidFill>
                <a:latin typeface="Times New Roman" panose="02020603050405020304" charset="0"/>
                <a:ea typeface="宋体" panose="02010600030101010101" pitchFamily="2" charset="-122"/>
                <a:cs typeface="Times New Roman" panose="02020603050405020304" charset="0"/>
                <a:sym typeface="Arial" panose="020B0604020202020204" pitchFamily="34" charset="0"/>
              </a:rPr>
              <a:t>1997</a:t>
            </a:r>
            <a:r>
              <a:rPr lang="zh-CN" altLang="en-US" dirty="0">
                <a:solidFill>
                  <a:schemeClr val="tx1"/>
                </a:solidFill>
                <a:latin typeface="Times New Roman" panose="02020603050405020304" charset="0"/>
                <a:ea typeface="宋体" panose="02010600030101010101" pitchFamily="2" charset="-122"/>
                <a:cs typeface="Times New Roman" panose="02020603050405020304" charset="0"/>
                <a:sym typeface="Arial" panose="020B0604020202020204" pitchFamily="34" charset="0"/>
              </a:rPr>
              <a:t>年，</a:t>
            </a:r>
            <a:r>
              <a:rPr lang="en-US" altLang="zh-CN" dirty="0">
                <a:solidFill>
                  <a:schemeClr val="tx1"/>
                </a:solidFill>
                <a:latin typeface="Times New Roman" panose="02020603050405020304" charset="0"/>
                <a:ea typeface="宋体" panose="02010600030101010101" pitchFamily="2" charset="-122"/>
                <a:cs typeface="Times New Roman" panose="02020603050405020304" charset="0"/>
                <a:sym typeface="Arial" panose="020B0604020202020204" pitchFamily="34" charset="0"/>
              </a:rPr>
              <a:t>首次将采样率提升至10HZ，使fNIRS信号信噪比更高。</a:t>
            </a:r>
            <a:endParaRPr lang="en-US" altLang="zh-CN" dirty="0">
              <a:solidFill>
                <a:schemeClr val="tx1"/>
              </a:solidFill>
              <a:latin typeface="Times New Roman" panose="02020603050405020304" charset="0"/>
              <a:ea typeface="宋体" panose="02010600030101010101" pitchFamily="2" charset="-122"/>
              <a:cs typeface="Times New Roman" panose="02020603050405020304" charset="0"/>
              <a:sym typeface="Arial" panose="020B0604020202020204" pitchFamily="34" charset="0"/>
            </a:endParaRPr>
          </a:p>
          <a:p>
            <a:r>
              <a:rPr lang="en-US" altLang="zh-CN" dirty="0">
                <a:solidFill>
                  <a:schemeClr val="tx1"/>
                </a:solidFill>
                <a:latin typeface="Times New Roman" panose="02020603050405020304" charset="0"/>
                <a:ea typeface="宋体" panose="02010600030101010101" pitchFamily="2" charset="-122"/>
                <a:cs typeface="Times New Roman" panose="02020603050405020304" charset="0"/>
                <a:sym typeface="Arial" panose="020B0604020202020204" pitchFamily="34" charset="0"/>
              </a:rPr>
              <a:t>2004</a:t>
            </a:r>
            <a:r>
              <a:rPr lang="zh-CN" altLang="en-US" dirty="0">
                <a:solidFill>
                  <a:schemeClr val="tx1"/>
                </a:solidFill>
                <a:latin typeface="Times New Roman" panose="02020603050405020304" charset="0"/>
                <a:ea typeface="宋体" panose="02010600030101010101" pitchFamily="2" charset="-122"/>
                <a:cs typeface="Times New Roman" panose="02020603050405020304" charset="0"/>
                <a:sym typeface="Arial" panose="020B0604020202020204" pitchFamily="34" charset="0"/>
              </a:rPr>
              <a:t>年，</a:t>
            </a:r>
            <a:r>
              <a:rPr lang="en-US" altLang="zh-CN" dirty="0">
                <a:solidFill>
                  <a:schemeClr val="tx1"/>
                </a:solidFill>
                <a:latin typeface="Times New Roman" panose="02020603050405020304" charset="0"/>
                <a:ea typeface="宋体" panose="02010600030101010101" pitchFamily="2" charset="-122"/>
                <a:cs typeface="Times New Roman" panose="02020603050405020304" charset="0"/>
                <a:sym typeface="Arial" panose="020B0604020202020204" pitchFamily="34" charset="0"/>
              </a:rPr>
              <a:t>Block</a:t>
            </a:r>
            <a:r>
              <a:rPr lang="zh-CN" altLang="en-US" dirty="0">
                <a:solidFill>
                  <a:schemeClr val="tx1"/>
                </a:solidFill>
                <a:latin typeface="Times New Roman" panose="02020603050405020304" charset="0"/>
                <a:ea typeface="宋体" panose="02010600030101010101" pitchFamily="2" charset="-122"/>
                <a:cs typeface="Times New Roman" panose="02020603050405020304" charset="0"/>
                <a:sym typeface="Arial" panose="020B0604020202020204" pitchFamily="34" charset="0"/>
              </a:rPr>
              <a:t>和</a:t>
            </a:r>
            <a:r>
              <a:rPr lang="en-US" altLang="zh-CN" dirty="0">
                <a:solidFill>
                  <a:schemeClr val="tx1"/>
                </a:solidFill>
                <a:latin typeface="Times New Roman" panose="02020603050405020304" charset="0"/>
                <a:ea typeface="宋体" panose="02010600030101010101" pitchFamily="2" charset="-122"/>
                <a:cs typeface="Times New Roman" panose="02020603050405020304" charset="0"/>
                <a:sym typeface="Arial" panose="020B0604020202020204" pitchFamily="34" charset="0"/>
              </a:rPr>
              <a:t>ER</a:t>
            </a:r>
            <a:r>
              <a:rPr lang="zh-CN" altLang="en-US" dirty="0">
                <a:solidFill>
                  <a:schemeClr val="tx1"/>
                </a:solidFill>
                <a:latin typeface="Times New Roman" panose="02020603050405020304" charset="0"/>
                <a:ea typeface="宋体" panose="02010600030101010101" pitchFamily="2" charset="-122"/>
                <a:cs typeface="Times New Roman" panose="02020603050405020304" charset="0"/>
                <a:sym typeface="Arial" panose="020B0604020202020204" pitchFamily="34" charset="0"/>
              </a:rPr>
              <a:t>设计逐渐完善，正式引入</a:t>
            </a:r>
            <a:r>
              <a:rPr lang="en-US" altLang="zh-CN" dirty="0">
                <a:solidFill>
                  <a:schemeClr val="tx1"/>
                </a:solidFill>
                <a:latin typeface="Times New Roman" panose="02020603050405020304" charset="0"/>
                <a:ea typeface="宋体" panose="02010600030101010101" pitchFamily="2" charset="-122"/>
                <a:cs typeface="Times New Roman" panose="02020603050405020304" charset="0"/>
                <a:sym typeface="Arial" panose="020B0604020202020204" pitchFamily="34" charset="0"/>
              </a:rPr>
              <a:t>GLM</a:t>
            </a:r>
            <a:r>
              <a:rPr lang="zh-CN" altLang="en-US" dirty="0">
                <a:solidFill>
                  <a:schemeClr val="tx1"/>
                </a:solidFill>
                <a:latin typeface="Times New Roman" panose="02020603050405020304" charset="0"/>
                <a:ea typeface="宋体" panose="02010600030101010101" pitchFamily="2" charset="-122"/>
                <a:cs typeface="Times New Roman" panose="02020603050405020304" charset="0"/>
                <a:sym typeface="Arial" panose="020B0604020202020204" pitchFamily="34" charset="0"/>
              </a:rPr>
              <a:t>分析。</a:t>
            </a:r>
            <a:endParaRPr lang="en-US" altLang="zh-CN" dirty="0">
              <a:solidFill>
                <a:schemeClr val="tx1"/>
              </a:solidFill>
              <a:latin typeface="Times New Roman" panose="02020603050405020304" charset="0"/>
              <a:ea typeface="宋体" panose="02010600030101010101" pitchFamily="2" charset="-122"/>
              <a:cs typeface="Times New Roman" panose="02020603050405020304" charset="0"/>
              <a:sym typeface="Arial" panose="020B0604020202020204" pitchFamily="34" charset="0"/>
            </a:endParaRPr>
          </a:p>
          <a:p>
            <a:endParaRPr lang="en-US" altLang="zh-CN" dirty="0">
              <a:solidFill>
                <a:schemeClr val="tx1"/>
              </a:solidFill>
              <a:latin typeface="Times New Roman" panose="02020603050405020304" charset="0"/>
              <a:ea typeface="宋体" panose="02010600030101010101" pitchFamily="2" charset="-122"/>
              <a:cs typeface="Times New Roman" panose="02020603050405020304" charset="0"/>
              <a:sym typeface="Arial" panose="020B0604020202020204" pitchFamily="34" charset="0"/>
            </a:endParaRPr>
          </a:p>
          <a:p>
            <a:endParaRPr lang="en-US" altLang="zh-CN" dirty="0">
              <a:solidFill>
                <a:schemeClr val="tx1"/>
              </a:solidFill>
              <a:latin typeface="Times New Roman" panose="02020603050405020304" charset="0"/>
              <a:ea typeface="宋体" panose="02010600030101010101" pitchFamily="2" charset="-122"/>
              <a:cs typeface="Times New Roman" panose="02020603050405020304" charset="0"/>
              <a:sym typeface="Arial" panose="020B0604020202020204" pitchFamily="34" charset="0"/>
            </a:endParaRPr>
          </a:p>
        </p:txBody>
      </p:sp>
    </p:spTree>
    <p:custDataLst>
      <p:tags r:id="rId1"/>
    </p:custData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sym typeface="+mn-ea"/>
              </a:rPr>
              <a:t>fNIRS</a:t>
            </a:r>
            <a:r>
              <a:rPr lang="zh-CN" altLang="en-US">
                <a:sym typeface="+mn-ea"/>
              </a:rPr>
              <a:t>技术关键历史发展（技术发展）</a:t>
            </a:r>
            <a:endParaRPr lang="zh-CN" altLang="en-US"/>
          </a:p>
        </p:txBody>
      </p:sp>
      <p:sp>
        <p:nvSpPr>
          <p:cNvPr id="3" name="内容占位符 2"/>
          <p:cNvSpPr>
            <a:spLocks noGrp="1"/>
          </p:cNvSpPr>
          <p:nvPr>
            <p:ph idx="1"/>
          </p:nvPr>
        </p:nvSpPr>
        <p:spPr>
          <a:xfrm>
            <a:off x="608330" y="1490345"/>
            <a:ext cx="11250295" cy="3126105"/>
          </a:xfrm>
        </p:spPr>
        <p:txBody>
          <a:bodyPr>
            <a:normAutofit lnSpcReduction="10000"/>
          </a:bodyPr>
          <a:p>
            <a:r>
              <a:rPr lang="en-US" altLang="zh-CN" dirty="0">
                <a:solidFill>
                  <a:schemeClr val="tx1"/>
                </a:solidFill>
                <a:latin typeface="Times New Roman" panose="02020603050405020304" charset="0"/>
                <a:ea typeface="宋体" panose="02010600030101010101" pitchFamily="2" charset="-122"/>
                <a:cs typeface="Times New Roman" panose="02020603050405020304" charset="0"/>
                <a:sym typeface="Arial" panose="020B0604020202020204" pitchFamily="34" charset="0"/>
              </a:rPr>
              <a:t>2009-2010</a:t>
            </a:r>
            <a:r>
              <a:rPr lang="zh-CN" altLang="en-US" dirty="0">
                <a:solidFill>
                  <a:schemeClr val="tx1"/>
                </a:solidFill>
                <a:latin typeface="Times New Roman" panose="02020603050405020304" charset="0"/>
                <a:ea typeface="宋体" panose="02010600030101010101" pitchFamily="2" charset="-122"/>
                <a:cs typeface="Times New Roman" panose="02020603050405020304" charset="0"/>
                <a:sym typeface="Arial" panose="020B0604020202020204" pitchFamily="34" charset="0"/>
              </a:rPr>
              <a:t>年，数据分析技术组间完善，</a:t>
            </a:r>
            <a:r>
              <a:rPr lang="en-US" altLang="zh-CN" dirty="0">
                <a:solidFill>
                  <a:schemeClr val="tx1"/>
                </a:solidFill>
                <a:latin typeface="Times New Roman" panose="02020603050405020304" charset="0"/>
                <a:ea typeface="宋体" panose="02010600030101010101" pitchFamily="2" charset="-122"/>
                <a:cs typeface="Times New Roman" panose="02020603050405020304" charset="0"/>
                <a:sym typeface="Arial" panose="020B0604020202020204" pitchFamily="34" charset="0"/>
              </a:rPr>
              <a:t>SPM</a:t>
            </a:r>
            <a:r>
              <a:rPr lang="zh-CN" altLang="en-US" dirty="0">
                <a:solidFill>
                  <a:schemeClr val="tx1"/>
                </a:solidFill>
                <a:latin typeface="Times New Roman" panose="02020603050405020304" charset="0"/>
                <a:ea typeface="宋体" panose="02010600030101010101" pitchFamily="2" charset="-122"/>
                <a:cs typeface="Times New Roman" panose="02020603050405020304" charset="0"/>
                <a:sym typeface="Arial" panose="020B0604020202020204" pitchFamily="34" charset="0"/>
              </a:rPr>
              <a:t>工具包与</a:t>
            </a:r>
            <a:r>
              <a:rPr lang="en-US" altLang="zh-CN" dirty="0">
                <a:solidFill>
                  <a:schemeClr val="tx1"/>
                </a:solidFill>
                <a:latin typeface="Times New Roman" panose="02020603050405020304" charset="0"/>
                <a:ea typeface="宋体" panose="02010600030101010101" pitchFamily="2" charset="-122"/>
                <a:cs typeface="Times New Roman" panose="02020603050405020304" charset="0"/>
                <a:sym typeface="Arial" panose="020B0604020202020204" pitchFamily="34" charset="0"/>
              </a:rPr>
              <a:t>Homer2</a:t>
            </a:r>
            <a:r>
              <a:rPr lang="zh-CN" altLang="en-US" dirty="0">
                <a:solidFill>
                  <a:schemeClr val="tx1"/>
                </a:solidFill>
                <a:latin typeface="Times New Roman" panose="02020603050405020304" charset="0"/>
                <a:ea typeface="宋体" panose="02010600030101010101" pitchFamily="2" charset="-122"/>
                <a:cs typeface="Times New Roman" panose="02020603050405020304" charset="0"/>
                <a:sym typeface="Arial" panose="020B0604020202020204" pitchFamily="34" charset="0"/>
              </a:rPr>
              <a:t>等发出，去伪影技术逐渐完善。</a:t>
            </a:r>
            <a:endParaRPr lang="zh-CN" altLang="en-US" dirty="0">
              <a:solidFill>
                <a:schemeClr val="tx1"/>
              </a:solidFill>
              <a:latin typeface="Times New Roman" panose="02020603050405020304" charset="0"/>
              <a:ea typeface="宋体" panose="02010600030101010101" pitchFamily="2" charset="-122"/>
              <a:cs typeface="Times New Roman" panose="02020603050405020304" charset="0"/>
              <a:sym typeface="Arial" panose="020B0604020202020204" pitchFamily="34" charset="0"/>
            </a:endParaRPr>
          </a:p>
          <a:p>
            <a:r>
              <a:rPr lang="en-US" altLang="zh-CN" dirty="0">
                <a:solidFill>
                  <a:schemeClr val="tx1"/>
                </a:solidFill>
                <a:latin typeface="Times New Roman" panose="02020603050405020304" charset="0"/>
                <a:ea typeface="宋体" panose="02010600030101010101" pitchFamily="2" charset="-122"/>
                <a:cs typeface="Times New Roman" panose="02020603050405020304" charset="0"/>
                <a:sym typeface="Arial" panose="020B0604020202020204" pitchFamily="34" charset="0"/>
              </a:rPr>
              <a:t>十三五（2016-2020）期间，中国脑计划正式启动。</a:t>
            </a:r>
            <a:endParaRPr lang="en-US" altLang="zh-CN" dirty="0">
              <a:solidFill>
                <a:schemeClr val="tx1"/>
              </a:solidFill>
              <a:latin typeface="Times New Roman" panose="02020603050405020304" charset="0"/>
              <a:ea typeface="宋体" panose="02010600030101010101" pitchFamily="2" charset="-122"/>
              <a:cs typeface="Times New Roman" panose="02020603050405020304" charset="0"/>
              <a:sym typeface="Arial" panose="020B0604020202020204" pitchFamily="34" charset="0"/>
            </a:endParaRPr>
          </a:p>
          <a:p>
            <a:r>
              <a:rPr lang="en-US" altLang="zh-CN" dirty="0">
                <a:solidFill>
                  <a:schemeClr val="tx1"/>
                </a:solidFill>
                <a:latin typeface="Times New Roman" panose="02020603050405020304" charset="0"/>
                <a:ea typeface="宋体" panose="02010600030101010101" pitchFamily="2" charset="-122"/>
                <a:cs typeface="Times New Roman" panose="02020603050405020304" charset="0"/>
                <a:sym typeface="Arial" panose="020B0604020202020204" pitchFamily="34" charset="0"/>
              </a:rPr>
              <a:t>2019年，国内学者发布近红外数据分析软件NIRS-KIT。</a:t>
            </a:r>
            <a:endParaRPr lang="en-US" altLang="zh-CN" dirty="0">
              <a:solidFill>
                <a:schemeClr val="tx1"/>
              </a:solidFill>
              <a:latin typeface="Times New Roman" panose="02020603050405020304" charset="0"/>
              <a:ea typeface="宋体" panose="02010600030101010101" pitchFamily="2" charset="-122"/>
              <a:cs typeface="Times New Roman" panose="02020603050405020304" charset="0"/>
              <a:sym typeface="Arial" panose="020B0604020202020204" pitchFamily="34" charset="0"/>
            </a:endParaRPr>
          </a:p>
          <a:p>
            <a:endParaRPr lang="en-US" altLang="zh-CN" dirty="0">
              <a:solidFill>
                <a:schemeClr val="tx1"/>
              </a:solidFill>
              <a:latin typeface="Times New Roman" panose="02020603050405020304" charset="0"/>
              <a:ea typeface="宋体" panose="02010600030101010101" pitchFamily="2" charset="-122"/>
              <a:cs typeface="Times New Roman" panose="02020603050405020304" charset="0"/>
              <a:sym typeface="Arial" panose="020B0604020202020204" pitchFamily="34" charset="0"/>
            </a:endParaRPr>
          </a:p>
          <a:p>
            <a:endParaRPr lang="en-US" altLang="zh-CN" dirty="0">
              <a:solidFill>
                <a:schemeClr val="tx1"/>
              </a:solidFill>
              <a:latin typeface="Times New Roman" panose="02020603050405020304" charset="0"/>
              <a:ea typeface="宋体" panose="02010600030101010101" pitchFamily="2" charset="-122"/>
              <a:cs typeface="Times New Roman" panose="02020603050405020304" charset="0"/>
              <a:sym typeface="Arial" panose="020B0604020202020204" pitchFamily="34" charset="0"/>
            </a:endParaRPr>
          </a:p>
        </p:txBody>
      </p:sp>
    </p:spTree>
    <p:custDataLst>
      <p:tags r:id="rId1"/>
    </p:custData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sym typeface="+mn-ea"/>
              </a:rPr>
              <a:t>fNIRS</a:t>
            </a:r>
            <a:r>
              <a:rPr lang="zh-CN" altLang="en-US">
                <a:sym typeface="+mn-ea"/>
              </a:rPr>
              <a:t>技术关键历史发展（商业化发展）</a:t>
            </a:r>
            <a:endParaRPr lang="zh-CN" altLang="en-US"/>
          </a:p>
        </p:txBody>
      </p:sp>
      <p:sp>
        <p:nvSpPr>
          <p:cNvPr id="3" name="内容占位符 2"/>
          <p:cNvSpPr>
            <a:spLocks noGrp="1"/>
          </p:cNvSpPr>
          <p:nvPr>
            <p:ph idx="1"/>
          </p:nvPr>
        </p:nvSpPr>
        <p:spPr>
          <a:xfrm>
            <a:off x="608330" y="1490345"/>
            <a:ext cx="11250295" cy="4759325"/>
          </a:xfrm>
        </p:spPr>
        <p:txBody>
          <a:bodyPr/>
          <a:p>
            <a:r>
              <a:rPr lang="en-US" altLang="zh-CN">
                <a:solidFill>
                  <a:schemeClr val="tx1"/>
                </a:solidFill>
                <a:latin typeface="Times New Roman" panose="02020603050405020304" charset="0"/>
                <a:ea typeface="宋体" panose="02010600030101010101" pitchFamily="2" charset="-122"/>
                <a:cs typeface="Times New Roman" panose="02020603050405020304" charset="0"/>
              </a:rPr>
              <a:t>1989</a:t>
            </a:r>
            <a:r>
              <a:rPr lang="zh-CN" altLang="en-US">
                <a:solidFill>
                  <a:schemeClr val="tx1"/>
                </a:solidFill>
                <a:latin typeface="Times New Roman" panose="02020603050405020304" charset="0"/>
                <a:ea typeface="宋体" panose="02010600030101010101" pitchFamily="2" charset="-122"/>
                <a:cs typeface="Times New Roman" panose="02020603050405020304" charset="0"/>
              </a:rPr>
              <a:t>年，</a:t>
            </a:r>
            <a:r>
              <a:rPr lang="zh-CN" altLang="en-US" dirty="0">
                <a:solidFill>
                  <a:schemeClr val="tx1"/>
                </a:solidFill>
                <a:latin typeface="Times New Roman" panose="02020603050405020304" charset="0"/>
                <a:ea typeface="宋体" panose="02010600030101010101" pitchFamily="2" charset="-122"/>
                <a:cs typeface="Times New Roman" panose="02020603050405020304" charset="0"/>
                <a:sym typeface="+mn-ea"/>
              </a:rPr>
              <a:t>日本滨松光子公司推出了</a:t>
            </a:r>
            <a:r>
              <a:rPr lang="zh-CN" altLang="en-US" b="1" dirty="0">
                <a:solidFill>
                  <a:schemeClr val="tx1"/>
                </a:solidFill>
                <a:latin typeface="Times New Roman" panose="02020603050405020304" charset="0"/>
                <a:ea typeface="宋体" panose="02010600030101010101" pitchFamily="2" charset="-122"/>
                <a:cs typeface="Times New Roman" panose="02020603050405020304" charset="0"/>
                <a:sym typeface="+mn-ea"/>
              </a:rPr>
              <a:t>第一台商品化的 NIRS</a:t>
            </a:r>
            <a:r>
              <a:rPr lang="zh-CN" altLang="en-US" dirty="0">
                <a:solidFill>
                  <a:schemeClr val="tx1"/>
                </a:solidFill>
                <a:latin typeface="Times New Roman" panose="02020603050405020304" charset="0"/>
                <a:ea typeface="宋体" panose="02010600030101010101" pitchFamily="2" charset="-122"/>
                <a:cs typeface="Times New Roman" panose="02020603050405020304" charset="0"/>
                <a:sym typeface="+mn-ea"/>
              </a:rPr>
              <a:t> 检测设备。</a:t>
            </a:r>
            <a:endParaRPr lang="zh-CN" altLang="en-US" dirty="0">
              <a:solidFill>
                <a:schemeClr val="tx1"/>
              </a:solidFill>
              <a:latin typeface="Times New Roman" panose="02020603050405020304" charset="0"/>
              <a:ea typeface="宋体" panose="02010600030101010101" pitchFamily="2" charset="-122"/>
              <a:cs typeface="Times New Roman" panose="02020603050405020304" charset="0"/>
              <a:sym typeface="+mn-ea"/>
            </a:endParaRPr>
          </a:p>
          <a:p>
            <a:r>
              <a:rPr lang="en-US" altLang="zh-CN" dirty="0">
                <a:solidFill>
                  <a:schemeClr val="tx1"/>
                </a:solidFill>
                <a:latin typeface="Times New Roman" panose="02020603050405020304" charset="0"/>
                <a:ea typeface="宋体" panose="02010600030101010101" pitchFamily="2" charset="-122"/>
                <a:cs typeface="Times New Roman" panose="02020603050405020304" charset="0"/>
                <a:sym typeface="+mn-ea"/>
              </a:rPr>
              <a:t>1994</a:t>
            </a:r>
            <a:r>
              <a:rPr lang="zh-CN" altLang="en-US" dirty="0">
                <a:solidFill>
                  <a:schemeClr val="tx1"/>
                </a:solidFill>
                <a:latin typeface="Times New Roman" panose="02020603050405020304" charset="0"/>
                <a:ea typeface="宋体" panose="02010600030101010101" pitchFamily="2" charset="-122"/>
                <a:cs typeface="Times New Roman" panose="02020603050405020304" charset="0"/>
                <a:sym typeface="+mn-ea"/>
              </a:rPr>
              <a:t>年，</a:t>
            </a:r>
            <a:r>
              <a:rPr lang="en-US" altLang="zh-CN" dirty="0">
                <a:solidFill>
                  <a:schemeClr val="tx1"/>
                </a:solidFill>
                <a:latin typeface="Times New Roman" panose="02020603050405020304" charset="0"/>
                <a:ea typeface="宋体" panose="02010600030101010101" pitchFamily="2" charset="-122"/>
                <a:cs typeface="Times New Roman" panose="02020603050405020304" charset="0"/>
                <a:sym typeface="Arial" panose="020B0604020202020204" pitchFamily="34" charset="0"/>
              </a:rPr>
              <a:t>日立第一个推出</a:t>
            </a:r>
            <a:r>
              <a:rPr lang="en-US" altLang="zh-CN" b="1" dirty="0">
                <a:solidFill>
                  <a:schemeClr val="tx1"/>
                </a:solidFill>
                <a:latin typeface="Times New Roman" panose="02020603050405020304" charset="0"/>
                <a:ea typeface="宋体" panose="02010600030101010101" pitchFamily="2" charset="-122"/>
                <a:cs typeface="Times New Roman" panose="02020603050405020304" charset="0"/>
                <a:sym typeface="Arial" panose="020B0604020202020204" pitchFamily="34" charset="0"/>
              </a:rPr>
              <a:t>多通道</a:t>
            </a:r>
            <a:r>
              <a:rPr lang="en-US" altLang="zh-CN" dirty="0">
                <a:solidFill>
                  <a:schemeClr val="tx1"/>
                </a:solidFill>
                <a:latin typeface="Times New Roman" panose="02020603050405020304" charset="0"/>
                <a:ea typeface="宋体" panose="02010600030101010101" pitchFamily="2" charset="-122"/>
                <a:cs typeface="Times New Roman" panose="02020603050405020304" charset="0"/>
                <a:sym typeface="Arial" panose="020B0604020202020204" pitchFamily="34" charset="0"/>
              </a:rPr>
              <a:t>（10）连续波系统。</a:t>
            </a:r>
            <a:endParaRPr lang="en-US" altLang="zh-CN" dirty="0">
              <a:solidFill>
                <a:schemeClr val="tx1"/>
              </a:solidFill>
              <a:latin typeface="Times New Roman" panose="02020603050405020304" charset="0"/>
              <a:ea typeface="宋体" panose="02010600030101010101" pitchFamily="2" charset="-122"/>
              <a:cs typeface="Times New Roman" panose="02020603050405020304" charset="0"/>
              <a:sym typeface="Arial" panose="020B0604020202020204" pitchFamily="34" charset="0"/>
            </a:endParaRPr>
          </a:p>
          <a:p>
            <a:r>
              <a:rPr lang="en-US" altLang="zh-CN" dirty="0">
                <a:solidFill>
                  <a:schemeClr val="tx1"/>
                </a:solidFill>
                <a:latin typeface="Times New Roman" panose="02020603050405020304" charset="0"/>
                <a:ea typeface="宋体" panose="02010600030101010101" pitchFamily="2" charset="-122"/>
                <a:cs typeface="Times New Roman" panose="02020603050405020304" charset="0"/>
                <a:sym typeface="Arial" panose="020B0604020202020204" pitchFamily="34" charset="0"/>
              </a:rPr>
              <a:t>2000</a:t>
            </a:r>
            <a:r>
              <a:rPr lang="zh-CN" altLang="en-US" dirty="0">
                <a:solidFill>
                  <a:schemeClr val="tx1"/>
                </a:solidFill>
                <a:latin typeface="Times New Roman" panose="02020603050405020304" charset="0"/>
                <a:ea typeface="宋体" panose="02010600030101010101" pitchFamily="2" charset="-122"/>
                <a:cs typeface="Times New Roman" panose="02020603050405020304" charset="0"/>
                <a:sym typeface="Arial" panose="020B0604020202020204" pitchFamily="34" charset="0"/>
              </a:rPr>
              <a:t>年，</a:t>
            </a:r>
            <a:r>
              <a:rPr lang="zh-CN" altLang="en-US" dirty="0">
                <a:solidFill>
                  <a:schemeClr val="tx1"/>
                </a:solidFill>
                <a:latin typeface="Times New Roman" panose="02020603050405020304" charset="0"/>
                <a:ea typeface="宋体" panose="02010600030101010101" pitchFamily="2" charset="-122"/>
                <a:cs typeface="Times New Roman" panose="02020603050405020304" charset="0"/>
                <a:sym typeface="+mn-ea"/>
              </a:rPr>
              <a:t>日立公司（日本）开始发布首台商品化 fNIRS 系统。</a:t>
            </a:r>
            <a:endParaRPr lang="zh-CN" altLang="en-US" dirty="0">
              <a:solidFill>
                <a:schemeClr val="tx1"/>
              </a:solidFill>
              <a:latin typeface="Times New Roman" panose="02020603050405020304" charset="0"/>
              <a:ea typeface="宋体" panose="02010600030101010101" pitchFamily="2" charset="-122"/>
              <a:cs typeface="Times New Roman" panose="02020603050405020304" charset="0"/>
              <a:sym typeface="+mn-ea"/>
            </a:endParaRPr>
          </a:p>
          <a:p>
            <a:r>
              <a:rPr lang="en-US" altLang="zh-CN" dirty="0">
                <a:solidFill>
                  <a:schemeClr val="tx1"/>
                </a:solidFill>
                <a:latin typeface="Times New Roman" panose="02020603050405020304" charset="0"/>
                <a:ea typeface="宋体" panose="02010600030101010101" pitchFamily="2" charset="-122"/>
                <a:cs typeface="Times New Roman" panose="02020603050405020304" charset="0"/>
                <a:sym typeface="Arial" panose="020B0604020202020204" pitchFamily="34" charset="0"/>
              </a:rPr>
              <a:t>2001</a:t>
            </a:r>
            <a:r>
              <a:rPr lang="zh-CN" altLang="en-US" dirty="0">
                <a:solidFill>
                  <a:schemeClr val="tx1"/>
                </a:solidFill>
                <a:latin typeface="Times New Roman" panose="02020603050405020304" charset="0"/>
                <a:ea typeface="宋体" panose="02010600030101010101" pitchFamily="2" charset="-122"/>
                <a:cs typeface="Times New Roman" panose="02020603050405020304" charset="0"/>
                <a:sym typeface="Arial" panose="020B0604020202020204" pitchFamily="34" charset="0"/>
              </a:rPr>
              <a:t>年，</a:t>
            </a:r>
            <a:r>
              <a:rPr lang="zh-CN" altLang="en-US" dirty="0">
                <a:solidFill>
                  <a:schemeClr val="tx1"/>
                </a:solidFill>
                <a:latin typeface="Times New Roman" panose="02020603050405020304" charset="0"/>
                <a:ea typeface="宋体" panose="02010600030101010101" pitchFamily="2" charset="-122"/>
                <a:cs typeface="Times New Roman" panose="02020603050405020304" charset="0"/>
                <a:sym typeface="+mn-ea"/>
              </a:rPr>
              <a:t>岛津公司（日本）开始发布首台商品化 fNIRS 系统。</a:t>
            </a:r>
            <a:endParaRPr lang="zh-CN" altLang="en-US" dirty="0">
              <a:solidFill>
                <a:schemeClr val="tx1"/>
              </a:solidFill>
              <a:latin typeface="Times New Roman" panose="02020603050405020304" charset="0"/>
              <a:ea typeface="宋体" panose="02010600030101010101" pitchFamily="2" charset="-122"/>
              <a:cs typeface="Times New Roman" panose="02020603050405020304" charset="0"/>
              <a:sym typeface="+mn-ea"/>
            </a:endParaRPr>
          </a:p>
          <a:p>
            <a:r>
              <a:rPr lang="en-US" altLang="zh-CN" dirty="0">
                <a:solidFill>
                  <a:schemeClr val="tx1"/>
                </a:solidFill>
                <a:latin typeface="Times New Roman" panose="02020603050405020304" charset="0"/>
                <a:ea typeface="宋体" panose="02010600030101010101" pitchFamily="2" charset="-122"/>
                <a:cs typeface="Times New Roman" panose="02020603050405020304" charset="0"/>
                <a:sym typeface="Arial" panose="020B0604020202020204" pitchFamily="34" charset="0"/>
              </a:rPr>
              <a:t>2019</a:t>
            </a:r>
            <a:r>
              <a:rPr lang="zh-CN" altLang="en-US" dirty="0">
                <a:solidFill>
                  <a:schemeClr val="tx1"/>
                </a:solidFill>
                <a:latin typeface="Times New Roman" panose="02020603050405020304" charset="0"/>
                <a:ea typeface="宋体" panose="02010600030101010101" pitchFamily="2" charset="-122"/>
                <a:cs typeface="Times New Roman" panose="02020603050405020304" charset="0"/>
                <a:sym typeface="Arial" panose="020B0604020202020204" pitchFamily="34" charset="0"/>
              </a:rPr>
              <a:t>年，</a:t>
            </a:r>
            <a:r>
              <a:rPr lang="en-US" altLang="zh-CN" dirty="0">
                <a:solidFill>
                  <a:schemeClr val="tx1"/>
                </a:solidFill>
                <a:latin typeface="Times New Roman" panose="02020603050405020304" charset="0"/>
                <a:ea typeface="宋体" panose="02010600030101010101" pitchFamily="2" charset="-122"/>
                <a:cs typeface="Times New Roman" panose="02020603050405020304" charset="0"/>
                <a:sym typeface="Arial" panose="020B0604020202020204" pitchFamily="34" charset="0"/>
              </a:rPr>
              <a:t>资联虹康自主研发的fNIRS获得中国第一个NMPA</a:t>
            </a:r>
            <a:r>
              <a:rPr lang="zh-CN" altLang="en-US" dirty="0">
                <a:solidFill>
                  <a:schemeClr val="tx1"/>
                </a:solidFill>
                <a:latin typeface="Times New Roman" panose="02020603050405020304" charset="0"/>
                <a:ea typeface="宋体" panose="02010600030101010101" pitchFamily="2" charset="-122"/>
                <a:cs typeface="Times New Roman" panose="02020603050405020304" charset="0"/>
                <a:sym typeface="Arial" panose="020B0604020202020204" pitchFamily="34" charset="0"/>
              </a:rPr>
              <a:t>（国家药品监督管理局）</a:t>
            </a:r>
            <a:r>
              <a:rPr lang="en-US" altLang="zh-CN" dirty="0">
                <a:solidFill>
                  <a:schemeClr val="tx1"/>
                </a:solidFill>
                <a:latin typeface="Times New Roman" panose="02020603050405020304" charset="0"/>
                <a:ea typeface="宋体" panose="02010600030101010101" pitchFamily="2" charset="-122"/>
                <a:cs typeface="Times New Roman" panose="02020603050405020304" charset="0"/>
                <a:sym typeface="Arial" panose="020B0604020202020204" pitchFamily="34" charset="0"/>
              </a:rPr>
              <a:t>认证。</a:t>
            </a:r>
            <a:endParaRPr lang="en-US" altLang="zh-CN" dirty="0">
              <a:solidFill>
                <a:schemeClr val="tx1"/>
              </a:solidFill>
              <a:latin typeface="Times New Roman" panose="02020603050405020304" charset="0"/>
              <a:ea typeface="宋体" panose="02010600030101010101" pitchFamily="2" charset="-122"/>
              <a:cs typeface="Times New Roman" panose="02020603050405020304" charset="0"/>
              <a:sym typeface="Arial" panose="020B0604020202020204" pitchFamily="34" charset="0"/>
            </a:endParaRPr>
          </a:p>
          <a:p>
            <a:endParaRPr lang="en-US" altLang="zh-CN" dirty="0">
              <a:solidFill>
                <a:schemeClr val="tx1"/>
              </a:solidFill>
              <a:latin typeface="Times New Roman" panose="02020603050405020304" charset="0"/>
              <a:ea typeface="宋体" panose="02010600030101010101" pitchFamily="2" charset="-122"/>
              <a:cs typeface="Times New Roman" panose="02020603050405020304" charset="0"/>
              <a:sym typeface="Arial" panose="020B0604020202020204" pitchFamily="34" charset="0"/>
            </a:endParaRPr>
          </a:p>
          <a:p>
            <a:r>
              <a:rPr lang="zh-CN" altLang="en-US" dirty="0">
                <a:solidFill>
                  <a:schemeClr val="tx1"/>
                </a:solidFill>
                <a:latin typeface="Times New Roman" panose="02020603050405020304" charset="0"/>
                <a:ea typeface="宋体" panose="02010600030101010101" pitchFamily="2" charset="-122"/>
                <a:cs typeface="Times New Roman" panose="02020603050405020304" charset="0"/>
                <a:sym typeface="Arial" panose="020B0604020202020204" pitchFamily="34" charset="0"/>
              </a:rPr>
              <a:t>问题：</a:t>
            </a:r>
            <a:r>
              <a:rPr lang="en-US" altLang="zh-CN" dirty="0">
                <a:solidFill>
                  <a:schemeClr val="tx1"/>
                </a:solidFill>
                <a:latin typeface="Times New Roman" panose="02020603050405020304" charset="0"/>
                <a:ea typeface="宋体" panose="02010600030101010101" pitchFamily="2" charset="-122"/>
                <a:cs typeface="Times New Roman" panose="02020603050405020304" charset="0"/>
                <a:sym typeface="Arial" panose="020B0604020202020204" pitchFamily="34" charset="0"/>
              </a:rPr>
              <a:t>NMPA</a:t>
            </a:r>
            <a:r>
              <a:rPr lang="zh-CN" altLang="en-US" dirty="0">
                <a:solidFill>
                  <a:schemeClr val="tx1"/>
                </a:solidFill>
                <a:latin typeface="Times New Roman" panose="02020603050405020304" charset="0"/>
                <a:ea typeface="宋体" panose="02010600030101010101" pitchFamily="2" charset="-122"/>
                <a:cs typeface="Times New Roman" panose="02020603050405020304" charset="0"/>
                <a:sym typeface="Arial" panose="020B0604020202020204" pitchFamily="34" charset="0"/>
              </a:rPr>
              <a:t>认证的地位，</a:t>
            </a:r>
            <a:r>
              <a:rPr lang="en-US" altLang="zh-CN" dirty="0">
                <a:solidFill>
                  <a:schemeClr val="tx1"/>
                </a:solidFill>
                <a:latin typeface="Times New Roman" panose="02020603050405020304" charset="0"/>
                <a:ea typeface="宋体" panose="02010600030101010101" pitchFamily="2" charset="-122"/>
                <a:cs typeface="Times New Roman" panose="02020603050405020304" charset="0"/>
                <a:sym typeface="Arial" panose="020B0604020202020204" pitchFamily="34" charset="0"/>
              </a:rPr>
              <a:t>NMPA</a:t>
            </a:r>
            <a:r>
              <a:rPr lang="zh-CN" altLang="en-US" dirty="0">
                <a:solidFill>
                  <a:schemeClr val="tx1"/>
                </a:solidFill>
                <a:latin typeface="Times New Roman" panose="02020603050405020304" charset="0"/>
                <a:ea typeface="宋体" panose="02010600030101010101" pitchFamily="2" charset="-122"/>
                <a:cs typeface="Times New Roman" panose="02020603050405020304" charset="0"/>
                <a:sym typeface="Arial" panose="020B0604020202020204" pitchFamily="34" charset="0"/>
              </a:rPr>
              <a:t>三类证，它与中国医疗器材注册证的区别？</a:t>
            </a:r>
            <a:endParaRPr lang="zh-CN" altLang="en-US" dirty="0">
              <a:solidFill>
                <a:schemeClr val="tx1"/>
              </a:solidFill>
              <a:latin typeface="Times New Roman" panose="02020603050405020304" charset="0"/>
              <a:ea typeface="宋体" panose="02010600030101010101" pitchFamily="2" charset="-122"/>
              <a:cs typeface="Times New Roman" panose="02020603050405020304" charset="0"/>
              <a:sym typeface="Arial" panose="020B0604020202020204" pitchFamily="34" charset="0"/>
            </a:endParaRPr>
          </a:p>
        </p:txBody>
      </p:sp>
    </p:spTree>
    <p:custDataLst>
      <p:tags r:id="rId1"/>
    </p:custData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sym typeface="+mn-ea"/>
              </a:rPr>
              <a:t>fNIRS</a:t>
            </a:r>
            <a:r>
              <a:rPr lang="zh-CN" altLang="en-US">
                <a:sym typeface="+mn-ea"/>
              </a:rPr>
              <a:t>技术关键历史发展（医疗应用发展）</a:t>
            </a:r>
            <a:endParaRPr lang="zh-CN" altLang="en-US"/>
          </a:p>
        </p:txBody>
      </p:sp>
      <p:sp>
        <p:nvSpPr>
          <p:cNvPr id="3" name="内容占位符 2"/>
          <p:cNvSpPr>
            <a:spLocks noGrp="1"/>
          </p:cNvSpPr>
          <p:nvPr>
            <p:ph idx="1"/>
          </p:nvPr>
        </p:nvSpPr>
        <p:spPr>
          <a:xfrm>
            <a:off x="471170" y="1648460"/>
            <a:ext cx="11250295" cy="4283075"/>
          </a:xfrm>
        </p:spPr>
        <p:txBody>
          <a:bodyPr/>
          <a:p>
            <a:r>
              <a:rPr lang="en-US" sz="2000">
                <a:solidFill>
                  <a:schemeClr val="tx1"/>
                </a:solidFill>
                <a:latin typeface="Times New Roman" panose="02020603050405020304" charset="0"/>
                <a:ea typeface="宋体" panose="02010600030101010101" pitchFamily="2" charset="-122"/>
                <a:cs typeface="Times New Roman" panose="02020603050405020304" charset="0"/>
              </a:rPr>
              <a:t>2003</a:t>
            </a:r>
            <a:r>
              <a:rPr lang="zh-CN" altLang="en-US" sz="2000">
                <a:solidFill>
                  <a:schemeClr val="tx1"/>
                </a:solidFill>
                <a:latin typeface="Times New Roman" panose="02020603050405020304" charset="0"/>
                <a:ea typeface="宋体" panose="02010600030101010101" pitchFamily="2" charset="-122"/>
                <a:cs typeface="Times New Roman" panose="02020603050405020304" charset="0"/>
              </a:rPr>
              <a:t>年，</a:t>
            </a:r>
            <a:r>
              <a:rPr lang="en-US" altLang="zh-CN" sz="2000" dirty="0">
                <a:solidFill>
                  <a:schemeClr val="tx1"/>
                </a:solidFill>
                <a:latin typeface="Times New Roman" panose="02020603050405020304" charset="0"/>
                <a:ea typeface="宋体" panose="02010600030101010101" pitchFamily="2" charset="-122"/>
                <a:cs typeface="Times New Roman" panose="02020603050405020304" charset="0"/>
                <a:sym typeface="Arial" panose="020B0604020202020204" pitchFamily="34" charset="0"/>
              </a:rPr>
              <a:t>近红外系统</a:t>
            </a:r>
            <a:r>
              <a:rPr lang="zh-CN" altLang="en-US" sz="2000" dirty="0">
                <a:solidFill>
                  <a:schemeClr val="tx1"/>
                </a:solidFill>
                <a:latin typeface="Times New Roman" panose="02020603050405020304" charset="0"/>
                <a:ea typeface="宋体" panose="02010600030101010101" pitchFamily="2" charset="-122"/>
                <a:cs typeface="Times New Roman" panose="02020603050405020304" charset="0"/>
                <a:sym typeface="Arial" panose="020B0604020202020204" pitchFamily="34" charset="0"/>
              </a:rPr>
              <a:t>开始</a:t>
            </a:r>
            <a:r>
              <a:rPr lang="en-US" altLang="zh-CN" sz="2000" dirty="0">
                <a:solidFill>
                  <a:schemeClr val="tx1"/>
                </a:solidFill>
                <a:latin typeface="Times New Roman" panose="02020603050405020304" charset="0"/>
                <a:ea typeface="宋体" panose="02010600030101010101" pitchFamily="2" charset="-122"/>
                <a:cs typeface="Times New Roman" panose="02020603050405020304" charset="0"/>
                <a:sym typeface="Arial" panose="020B0604020202020204" pitchFamily="34" charset="0"/>
              </a:rPr>
              <a:t>采用VFT范式用于检查和研究精神疾病。</a:t>
            </a:r>
            <a:endParaRPr lang="en-US" altLang="zh-CN" sz="2000" dirty="0">
              <a:solidFill>
                <a:schemeClr val="tx1"/>
              </a:solidFill>
              <a:latin typeface="Times New Roman" panose="02020603050405020304" charset="0"/>
              <a:ea typeface="宋体" panose="02010600030101010101" pitchFamily="2" charset="-122"/>
              <a:cs typeface="Times New Roman" panose="02020603050405020304" charset="0"/>
              <a:sym typeface="Arial" panose="020B0604020202020204" pitchFamily="34" charset="0"/>
            </a:endParaRPr>
          </a:p>
          <a:p>
            <a:r>
              <a:rPr lang="en-US" altLang="zh-CN" sz="2000" dirty="0">
                <a:solidFill>
                  <a:schemeClr val="tx1"/>
                </a:solidFill>
                <a:latin typeface="Times New Roman" panose="02020603050405020304" charset="0"/>
                <a:ea typeface="宋体" panose="02010600030101010101" pitchFamily="2" charset="-122"/>
                <a:cs typeface="Times New Roman" panose="02020603050405020304" charset="0"/>
                <a:sym typeface="Arial" panose="020B0604020202020204" pitchFamily="34" charset="0"/>
              </a:rPr>
              <a:t>2009</a:t>
            </a:r>
            <a:r>
              <a:rPr lang="zh-CN" altLang="en-US" sz="2000" dirty="0">
                <a:solidFill>
                  <a:schemeClr val="tx1"/>
                </a:solidFill>
                <a:latin typeface="Times New Roman" panose="02020603050405020304" charset="0"/>
                <a:ea typeface="宋体" panose="02010600030101010101" pitchFamily="2" charset="-122"/>
                <a:cs typeface="Times New Roman" panose="02020603050405020304" charset="0"/>
                <a:sym typeface="Arial" panose="020B0604020202020204" pitchFamily="34" charset="0"/>
              </a:rPr>
              <a:t>年，</a:t>
            </a:r>
            <a:r>
              <a:rPr lang="en-US" altLang="zh-CN" sz="2000" dirty="0">
                <a:solidFill>
                  <a:schemeClr val="tx1"/>
                </a:solidFill>
                <a:latin typeface="Times New Roman" panose="02020603050405020304" charset="0"/>
                <a:ea typeface="宋体" panose="02010600030101010101" pitchFamily="2" charset="-122"/>
                <a:cs typeface="Times New Roman" panose="02020603050405020304" charset="0"/>
                <a:sym typeface="Arial" panose="020B0604020202020204" pitchFamily="34" charset="0"/>
              </a:rPr>
              <a:t>“使用近红外脑功能定量成像装置辅助性鉴别诊断抑郁症”被日本厚生劳动</a:t>
            </a:r>
            <a:r>
              <a:rPr lang="zh-CN" altLang="en-US" sz="2000" dirty="0">
                <a:solidFill>
                  <a:schemeClr val="tx1"/>
                </a:solidFill>
                <a:latin typeface="Times New Roman" panose="02020603050405020304" charset="0"/>
                <a:ea typeface="宋体" panose="02010600030101010101" pitchFamily="2" charset="-122"/>
                <a:cs typeface="Times New Roman" panose="02020603050405020304" charset="0"/>
                <a:sym typeface="Arial" panose="020B0604020202020204" pitchFamily="34" charset="0"/>
              </a:rPr>
              <a:t>省</a:t>
            </a:r>
            <a:r>
              <a:rPr lang="en-US" altLang="zh-CN" sz="2000" dirty="0">
                <a:solidFill>
                  <a:schemeClr val="tx1"/>
                </a:solidFill>
                <a:latin typeface="Times New Roman" panose="02020603050405020304" charset="0"/>
                <a:ea typeface="宋体" panose="02010600030101010101" pitchFamily="2" charset="-122"/>
                <a:cs typeface="Times New Roman" panose="02020603050405020304" charset="0"/>
                <a:sym typeface="Arial" panose="020B0604020202020204" pitchFamily="34" charset="0"/>
              </a:rPr>
              <a:t>评为先进医疗，开始有偿收费检测。</a:t>
            </a:r>
            <a:endParaRPr lang="en-US" altLang="zh-CN" sz="2000" dirty="0">
              <a:solidFill>
                <a:schemeClr val="tx1"/>
              </a:solidFill>
              <a:latin typeface="Times New Roman" panose="02020603050405020304" charset="0"/>
              <a:ea typeface="宋体" panose="02010600030101010101" pitchFamily="2" charset="-122"/>
              <a:cs typeface="Times New Roman" panose="02020603050405020304" charset="0"/>
              <a:sym typeface="Arial" panose="020B0604020202020204" pitchFamily="34" charset="0"/>
            </a:endParaRPr>
          </a:p>
          <a:p>
            <a:r>
              <a:rPr lang="en-US" altLang="zh-CN" sz="2000" dirty="0">
                <a:solidFill>
                  <a:schemeClr val="tx1"/>
                </a:solidFill>
                <a:latin typeface="Times New Roman" panose="02020603050405020304" charset="0"/>
                <a:ea typeface="宋体" panose="02010600030101010101" pitchFamily="2" charset="-122"/>
                <a:cs typeface="Times New Roman" panose="02020603050405020304" charset="0"/>
                <a:sym typeface="Arial" panose="020B0604020202020204" pitchFamily="34" charset="0"/>
              </a:rPr>
              <a:t>2014</a:t>
            </a:r>
            <a:r>
              <a:rPr lang="zh-CN" altLang="en-US" sz="2000" dirty="0">
                <a:solidFill>
                  <a:schemeClr val="tx1"/>
                </a:solidFill>
                <a:latin typeface="Times New Roman" panose="02020603050405020304" charset="0"/>
                <a:ea typeface="宋体" panose="02010600030101010101" pitchFamily="2" charset="-122"/>
                <a:cs typeface="Times New Roman" panose="02020603050405020304" charset="0"/>
                <a:sym typeface="Arial" panose="020B0604020202020204" pitchFamily="34" charset="0"/>
              </a:rPr>
              <a:t>年，</a:t>
            </a:r>
            <a:r>
              <a:rPr lang="en-US" altLang="zh-CN" sz="2000" dirty="0">
                <a:solidFill>
                  <a:schemeClr val="tx1"/>
                </a:solidFill>
                <a:latin typeface="Times New Roman" panose="02020603050405020304" charset="0"/>
                <a:ea typeface="宋体" panose="02010600030101010101" pitchFamily="2" charset="-122"/>
                <a:cs typeface="Times New Roman" panose="02020603050405020304" charset="0"/>
                <a:sym typeface="Arial" panose="020B0604020202020204" pitchFamily="34" charset="0"/>
              </a:rPr>
              <a:t>近红外检测正式纳入日本的医疗保险系统。</a:t>
            </a:r>
            <a:endParaRPr lang="en-US" altLang="zh-CN" sz="2000" dirty="0">
              <a:solidFill>
                <a:schemeClr val="tx1"/>
              </a:solidFill>
              <a:latin typeface="Times New Roman" panose="02020603050405020304" charset="0"/>
              <a:ea typeface="宋体" panose="02010600030101010101" pitchFamily="2" charset="-122"/>
              <a:cs typeface="Times New Roman" panose="02020603050405020304" charset="0"/>
              <a:sym typeface="Arial" panose="020B0604020202020204" pitchFamily="34" charset="0"/>
            </a:endParaRPr>
          </a:p>
          <a:p>
            <a:r>
              <a:rPr lang="en-US" altLang="zh-CN" sz="2000" dirty="0">
                <a:solidFill>
                  <a:schemeClr val="tx1"/>
                </a:solidFill>
                <a:latin typeface="Times New Roman" panose="02020603050405020304" charset="0"/>
                <a:ea typeface="宋体" panose="02010600030101010101" pitchFamily="2" charset="-122"/>
                <a:cs typeface="Times New Roman" panose="02020603050405020304" charset="0"/>
                <a:sym typeface="Arial" panose="020B0604020202020204" pitchFamily="34" charset="0"/>
              </a:rPr>
              <a:t>2021年，教育部将抑郁症筛查纳入学生健康体检，近红外可进行精准量化评估。</a:t>
            </a:r>
            <a:endParaRPr lang="en-US" altLang="zh-CN" sz="2000" dirty="0">
              <a:solidFill>
                <a:schemeClr val="tx1"/>
              </a:solidFill>
              <a:latin typeface="Times New Roman" panose="02020603050405020304" charset="0"/>
              <a:ea typeface="宋体" panose="02010600030101010101" pitchFamily="2" charset="-122"/>
              <a:cs typeface="Times New Roman" panose="02020603050405020304" charset="0"/>
              <a:sym typeface="Arial" panose="020B0604020202020204" pitchFamily="34" charset="0"/>
            </a:endParaRPr>
          </a:p>
          <a:p>
            <a:r>
              <a:rPr lang="en-US" altLang="zh-CN" sz="2000" dirty="0">
                <a:solidFill>
                  <a:schemeClr val="tx1"/>
                </a:solidFill>
                <a:latin typeface="Times New Roman" panose="02020603050405020304" charset="0"/>
                <a:ea typeface="宋体" panose="02010600030101010101" pitchFamily="2" charset="-122"/>
                <a:cs typeface="Times New Roman" panose="02020603050405020304" charset="0"/>
                <a:sym typeface="Arial" panose="020B0604020202020204" pitchFamily="34" charset="0"/>
              </a:rPr>
              <a:t>至2022年，国内有200家医院使用近红外设备，日均检查量超3000次，近10个省市地区已纳入医保项目。</a:t>
            </a:r>
            <a:endParaRPr lang="en-US" altLang="zh-CN" sz="2000" dirty="0">
              <a:solidFill>
                <a:schemeClr val="tx1"/>
              </a:solidFill>
              <a:latin typeface="Times New Roman" panose="02020603050405020304" charset="0"/>
              <a:ea typeface="宋体" panose="02010600030101010101" pitchFamily="2" charset="-122"/>
              <a:cs typeface="Times New Roman" panose="02020603050405020304" charset="0"/>
              <a:sym typeface="Arial" panose="020B0604020202020204" pitchFamily="34" charset="0"/>
            </a:endParaRPr>
          </a:p>
          <a:p>
            <a:endParaRPr lang="en-US" altLang="zh-CN" sz="2000" dirty="0">
              <a:solidFill>
                <a:schemeClr val="tx1"/>
              </a:solidFill>
              <a:latin typeface="Times New Roman" panose="02020603050405020304" charset="0"/>
              <a:ea typeface="宋体" panose="02010600030101010101" pitchFamily="2" charset="-122"/>
              <a:cs typeface="Times New Roman" panose="02020603050405020304" charset="0"/>
              <a:sym typeface="Arial" panose="020B0604020202020204" pitchFamily="34" charset="0"/>
            </a:endParaRPr>
          </a:p>
        </p:txBody>
      </p:sp>
    </p:spTree>
    <p:custDataLst>
      <p:tags r:id="rId1"/>
    </p:custData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666185" y="377260"/>
            <a:ext cx="10969200" cy="705600"/>
          </a:xfrm>
        </p:spPr>
        <p:txBody>
          <a:bodyPr/>
          <a:p>
            <a:r>
              <a:rPr lang="en-US" altLang="zh-CN">
                <a:sym typeface="+mn-ea"/>
              </a:rPr>
              <a:t>fNIRS</a:t>
            </a:r>
            <a:r>
              <a:rPr lang="zh-CN" altLang="en-US">
                <a:sym typeface="+mn-ea"/>
              </a:rPr>
              <a:t>实验设计（明确要素）</a:t>
            </a:r>
            <a:endParaRPr lang="zh-CN" altLang="en-US"/>
          </a:p>
        </p:txBody>
      </p:sp>
      <p:sp>
        <p:nvSpPr>
          <p:cNvPr id="5" name="内容占位符 2"/>
          <p:cNvSpPr>
            <a:spLocks noGrp="1"/>
          </p:cNvSpPr>
          <p:nvPr/>
        </p:nvSpPr>
        <p:spPr>
          <a:xfrm>
            <a:off x="817880" y="1456690"/>
            <a:ext cx="9825355" cy="4908550"/>
          </a:xfrm>
          <a:prstGeom prst="rect">
            <a:avLst/>
          </a:prstGeom>
          <a:noFill/>
          <a:ln w="9525">
            <a:noFill/>
          </a:ln>
        </p:spPr>
        <p:txBody>
          <a:bodyPr anchor="t" anchorCtr="0"/>
          <a:lstStyle>
            <a:lvl1pPr marL="342900" lvl="0" indent="-342900" algn="l" defTabSz="914400" eaLnBrk="1" fontAlgn="base" latinLnBrk="0" hangingPunct="1">
              <a:lnSpc>
                <a:spcPct val="100000"/>
              </a:lnSpc>
              <a:spcBef>
                <a:spcPct val="20000"/>
              </a:spcBef>
              <a:spcAft>
                <a:spcPct val="0"/>
              </a:spcAft>
              <a:buChar char="•"/>
              <a:defRPr sz="3200" b="0" i="0" u="none" kern="1200" baseline="0">
                <a:solidFill>
                  <a:schemeClr val="tx1"/>
                </a:solidFill>
                <a:latin typeface="+mn-lt"/>
                <a:ea typeface="+mn-ea"/>
                <a:cs typeface="+mn-cs"/>
              </a:defRPr>
            </a:lvl1pPr>
            <a:lvl2pPr marL="742950" lvl="1" indent="-285750" algn="l" defTabSz="914400" eaLnBrk="1" fontAlgn="base" latinLnBrk="0" hangingPunct="1">
              <a:lnSpc>
                <a:spcPct val="100000"/>
              </a:lnSpc>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eaLnBrk="1" fontAlgn="base" latinLnBrk="0" hangingPunct="1">
              <a:lnSpc>
                <a:spcPct val="100000"/>
              </a:lnSpc>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a:lstStyle>
          <a:p>
            <a:pPr marR="0" algn="l" defTabSz="914400" rtl="0" eaLnBrk="1" fontAlgn="base" latinLnBrk="0" hangingPunct="1">
              <a:lnSpc>
                <a:spcPct val="100000"/>
              </a:lnSpc>
              <a:spcBef>
                <a:spcPct val="20000"/>
              </a:spcBef>
              <a:spcAft>
                <a:spcPct val="0"/>
              </a:spcAft>
              <a:buClrTx/>
              <a:buSzTx/>
              <a:buFont typeface="Wingdings" panose="05000000000000000000" charset="0"/>
              <a:buChar char="ü"/>
            </a:pPr>
            <a:r>
              <a:rPr kumimoji="0" lang="zh-CN" altLang="zh-CN" sz="1800" i="0" u="none" strike="noStrike" kern="1200" cap="none" spc="0" normalizeH="0" baseline="0" noProof="1">
                <a:solidFill>
                  <a:schemeClr val="tx1"/>
                </a:solidFill>
                <a:latin typeface="Times New Roman" panose="02020603050405020304" charset="0"/>
                <a:ea typeface="宋体" panose="02010600030101010101" pitchFamily="2" charset="-122"/>
                <a:cs typeface="Times New Roman" panose="02020603050405020304" charset="0"/>
                <a:sym typeface="+mn-ea"/>
              </a:rPr>
              <a:t>明确研究问题，实现变量可操作化（自变量、因变量）</a:t>
            </a:r>
            <a:endParaRPr kumimoji="0" lang="zh-CN" altLang="zh-CN" sz="1800" i="0" u="none" strike="noStrike" kern="1200" cap="none" spc="0" normalizeH="0" baseline="0" noProof="1">
              <a:solidFill>
                <a:schemeClr val="tx1"/>
              </a:solidFill>
              <a:latin typeface="Times New Roman" panose="02020603050405020304" charset="0"/>
              <a:ea typeface="宋体" panose="02010600030101010101" pitchFamily="2" charset="-122"/>
              <a:cs typeface="Times New Roman" panose="02020603050405020304" charset="0"/>
              <a:sym typeface="+mn-ea"/>
            </a:endParaRPr>
          </a:p>
          <a:p>
            <a:pPr marL="0" marR="0" indent="0" algn="l" defTabSz="914400" rtl="0" eaLnBrk="1" fontAlgn="base" latinLnBrk="0" hangingPunct="1">
              <a:lnSpc>
                <a:spcPct val="100000"/>
              </a:lnSpc>
              <a:spcBef>
                <a:spcPct val="20000"/>
              </a:spcBef>
              <a:spcAft>
                <a:spcPct val="0"/>
              </a:spcAft>
              <a:buClrTx/>
              <a:buSzTx/>
              <a:buFont typeface="Wingdings" panose="05000000000000000000" charset="0"/>
              <a:buNone/>
            </a:pPr>
            <a:endParaRPr kumimoji="0" lang="zh-CN" altLang="zh-CN" sz="1800" i="0" u="none" strike="noStrike" kern="1200" cap="none" spc="0" normalizeH="0" baseline="0" noProof="1">
              <a:solidFill>
                <a:schemeClr val="tx1"/>
              </a:solidFill>
              <a:latin typeface="Times New Roman" panose="02020603050405020304" charset="0"/>
              <a:ea typeface="宋体" panose="02010600030101010101" pitchFamily="2" charset="-122"/>
              <a:cs typeface="Times New Roman" panose="02020603050405020304" charset="0"/>
              <a:sym typeface="+mn-ea"/>
            </a:endParaRPr>
          </a:p>
          <a:p>
            <a:pPr marR="0" algn="l" defTabSz="914400" rtl="0" eaLnBrk="1" fontAlgn="base" latinLnBrk="0" hangingPunct="1">
              <a:lnSpc>
                <a:spcPct val="100000"/>
              </a:lnSpc>
              <a:spcBef>
                <a:spcPct val="20000"/>
              </a:spcBef>
              <a:spcAft>
                <a:spcPct val="0"/>
              </a:spcAft>
              <a:buClrTx/>
              <a:buSzTx/>
              <a:buFont typeface="Wingdings" panose="05000000000000000000" charset="0"/>
              <a:buChar char="ü"/>
            </a:pPr>
            <a:r>
              <a:rPr lang="zh-CN" altLang="zh-CN" sz="1800" dirty="0">
                <a:latin typeface="Times New Roman" panose="02020603050405020304" charset="0"/>
                <a:ea typeface="宋体" panose="02010600030101010101" pitchFamily="2" charset="-122"/>
                <a:cs typeface="Times New Roman" panose="02020603050405020304" charset="0"/>
                <a:sym typeface="+mn-ea"/>
              </a:rPr>
              <a:t>实验设计遵循减法原则，实验设计过程保证实验组和对照组之间仅存在单一差异</a:t>
            </a:r>
            <a:endParaRPr lang="zh-CN" altLang="zh-CN" sz="1800" dirty="0">
              <a:latin typeface="Times New Roman" panose="02020603050405020304" charset="0"/>
              <a:ea typeface="宋体" panose="02010600030101010101" pitchFamily="2" charset="-122"/>
              <a:cs typeface="Times New Roman" panose="02020603050405020304" charset="0"/>
              <a:sym typeface="+mn-ea"/>
            </a:endParaRPr>
          </a:p>
          <a:p>
            <a:pPr marR="0" algn="l" defTabSz="914400" rtl="0" eaLnBrk="1" fontAlgn="base" latinLnBrk="0" hangingPunct="1">
              <a:lnSpc>
                <a:spcPct val="100000"/>
              </a:lnSpc>
              <a:spcBef>
                <a:spcPct val="20000"/>
              </a:spcBef>
              <a:spcAft>
                <a:spcPct val="0"/>
              </a:spcAft>
              <a:buClrTx/>
              <a:buSzTx/>
              <a:buFont typeface="Wingdings" panose="05000000000000000000" charset="0"/>
              <a:buChar char="ü"/>
            </a:pPr>
            <a:endParaRPr kumimoji="0" lang="zh-CN" altLang="zh-CN" sz="1800" i="0" u="none" strike="noStrike" kern="1200" cap="none" spc="0" normalizeH="0" baseline="0" noProof="1">
              <a:solidFill>
                <a:schemeClr val="tx1"/>
              </a:solidFill>
              <a:latin typeface="Times New Roman" panose="02020603050405020304" charset="0"/>
              <a:ea typeface="宋体" panose="02010600030101010101" pitchFamily="2" charset="-122"/>
              <a:cs typeface="Times New Roman" panose="02020603050405020304" charset="0"/>
              <a:sym typeface="+mn-ea"/>
            </a:endParaRPr>
          </a:p>
          <a:p>
            <a:pPr marR="0" algn="l" defTabSz="914400" rtl="0" eaLnBrk="1" fontAlgn="base" latinLnBrk="0" hangingPunct="1">
              <a:lnSpc>
                <a:spcPct val="100000"/>
              </a:lnSpc>
              <a:spcBef>
                <a:spcPct val="20000"/>
              </a:spcBef>
              <a:spcAft>
                <a:spcPct val="0"/>
              </a:spcAft>
              <a:buClrTx/>
              <a:buSzTx/>
              <a:buFont typeface="Wingdings" panose="05000000000000000000" charset="0"/>
              <a:buChar char="ü"/>
            </a:pPr>
            <a:r>
              <a:rPr lang="en-US" altLang="zh-CN" sz="1800" dirty="0">
                <a:latin typeface="Times New Roman" panose="02020603050405020304" charset="0"/>
                <a:ea typeface="宋体" panose="02010600030101010101" pitchFamily="2" charset="-122"/>
                <a:cs typeface="Times New Roman" panose="02020603050405020304" charset="0"/>
                <a:sym typeface="+mn-ea"/>
              </a:rPr>
              <a:t>fNIRS</a:t>
            </a:r>
            <a:r>
              <a:rPr lang="zh-CN" altLang="zh-CN" sz="1800" dirty="0">
                <a:latin typeface="Times New Roman" panose="02020603050405020304" charset="0"/>
                <a:ea typeface="宋体" panose="02010600030101010101" pitchFamily="2" charset="-122"/>
                <a:cs typeface="Times New Roman" panose="02020603050405020304" charset="0"/>
                <a:sym typeface="+mn-ea"/>
              </a:rPr>
              <a:t>无法研究深层脑区活动，但对头动要求较低</a:t>
            </a:r>
            <a:endParaRPr kumimoji="0" lang="zh-CN" altLang="zh-CN" sz="1800" i="0" u="none" strike="noStrike" kern="1200" cap="none" spc="0" normalizeH="0" baseline="0" noProof="1">
              <a:solidFill>
                <a:schemeClr val="tx1"/>
              </a:solidFill>
              <a:latin typeface="Times New Roman" panose="02020603050405020304" charset="0"/>
              <a:ea typeface="宋体" panose="02010600030101010101" pitchFamily="2" charset="-122"/>
              <a:cs typeface="Times New Roman" panose="02020603050405020304" charset="0"/>
              <a:sym typeface="+mn-ea"/>
            </a:endParaRPr>
          </a:p>
          <a:p>
            <a:pPr marR="0" algn="l" defTabSz="914400" rtl="0" eaLnBrk="1" fontAlgn="base" latinLnBrk="0" hangingPunct="1">
              <a:lnSpc>
                <a:spcPct val="100000"/>
              </a:lnSpc>
              <a:spcBef>
                <a:spcPct val="20000"/>
              </a:spcBef>
              <a:spcAft>
                <a:spcPct val="0"/>
              </a:spcAft>
              <a:buClrTx/>
              <a:buSzTx/>
              <a:buFont typeface="Wingdings" panose="05000000000000000000" charset="0"/>
              <a:buChar char="ü"/>
            </a:pPr>
            <a:endParaRPr kumimoji="0" lang="zh-CN" altLang="zh-CN" sz="1800" i="0" u="none" strike="noStrike" kern="1200" cap="none" spc="0" normalizeH="0" baseline="0" noProof="1">
              <a:solidFill>
                <a:schemeClr val="tx1"/>
              </a:solidFill>
              <a:latin typeface="Times New Roman" panose="02020603050405020304" charset="0"/>
              <a:ea typeface="宋体" panose="02010600030101010101" pitchFamily="2" charset="-122"/>
              <a:cs typeface="Times New Roman" panose="02020603050405020304" charset="0"/>
              <a:sym typeface="+mn-ea"/>
            </a:endParaRPr>
          </a:p>
          <a:p>
            <a:pPr marR="0" algn="l" defTabSz="914400" rtl="0" eaLnBrk="1" fontAlgn="base" latinLnBrk="0" hangingPunct="1">
              <a:lnSpc>
                <a:spcPct val="100000"/>
              </a:lnSpc>
              <a:spcBef>
                <a:spcPct val="20000"/>
              </a:spcBef>
              <a:spcAft>
                <a:spcPct val="0"/>
              </a:spcAft>
              <a:buClrTx/>
              <a:buSzTx/>
              <a:buFont typeface="Wingdings" panose="05000000000000000000" charset="0"/>
              <a:buChar char="ü"/>
            </a:pPr>
            <a:r>
              <a:rPr kumimoji="0" lang="zh-CN" altLang="zh-CN" sz="1800" i="0" u="none" strike="noStrike" kern="1200" cap="none" spc="0" normalizeH="0" baseline="0" noProof="1">
                <a:solidFill>
                  <a:schemeClr val="tx1"/>
                </a:solidFill>
                <a:latin typeface="Times New Roman" panose="02020603050405020304" charset="0"/>
                <a:ea typeface="宋体" panose="02010600030101010101" pitchFamily="2" charset="-122"/>
                <a:cs typeface="Times New Roman" panose="02020603050405020304" charset="0"/>
                <a:sym typeface="+mn-ea"/>
              </a:rPr>
              <a:t>控制混淆变量（人口学变量；环境光和温度；被试、主试和实验刺激）</a:t>
            </a:r>
            <a:endParaRPr kumimoji="0" lang="zh-CN" altLang="zh-CN" sz="1800" i="0" u="none" strike="noStrike" kern="1200" cap="none" spc="0" normalizeH="0" baseline="0" noProof="1">
              <a:solidFill>
                <a:schemeClr val="tx1"/>
              </a:solidFill>
              <a:latin typeface="Times New Roman" panose="02020603050405020304" charset="0"/>
              <a:ea typeface="宋体" panose="02010600030101010101" pitchFamily="2" charset="-122"/>
              <a:cs typeface="Times New Roman" panose="02020603050405020304" charset="0"/>
              <a:sym typeface="+mn-ea"/>
            </a:endParaRPr>
          </a:p>
          <a:p>
            <a:pPr marR="0" algn="l" defTabSz="914400" rtl="0" eaLnBrk="1" fontAlgn="base" latinLnBrk="0" hangingPunct="1">
              <a:lnSpc>
                <a:spcPct val="100000"/>
              </a:lnSpc>
              <a:spcBef>
                <a:spcPct val="20000"/>
              </a:spcBef>
              <a:spcAft>
                <a:spcPct val="0"/>
              </a:spcAft>
              <a:buClrTx/>
              <a:buSzTx/>
              <a:buFont typeface="Wingdings" panose="05000000000000000000" charset="0"/>
              <a:buChar char="ü"/>
            </a:pPr>
            <a:endParaRPr kumimoji="0" lang="zh-CN" altLang="zh-CN" sz="1800" i="0" u="none" strike="noStrike" kern="1200" cap="none" spc="0" normalizeH="0" baseline="0" noProof="1">
              <a:solidFill>
                <a:schemeClr val="tx1"/>
              </a:solidFill>
              <a:latin typeface="Times New Roman" panose="02020603050405020304" charset="0"/>
              <a:ea typeface="宋体" panose="02010600030101010101" pitchFamily="2" charset="-122"/>
              <a:cs typeface="Times New Roman" panose="02020603050405020304" charset="0"/>
              <a:sym typeface="+mn-ea"/>
            </a:endParaRPr>
          </a:p>
          <a:p>
            <a:pPr marR="0" algn="l" defTabSz="914400" rtl="0" eaLnBrk="1" fontAlgn="base" latinLnBrk="0" hangingPunct="1">
              <a:lnSpc>
                <a:spcPct val="100000"/>
              </a:lnSpc>
              <a:spcBef>
                <a:spcPct val="20000"/>
              </a:spcBef>
              <a:spcAft>
                <a:spcPct val="0"/>
              </a:spcAft>
              <a:buClrTx/>
              <a:buSzTx/>
              <a:buFont typeface="Wingdings" panose="05000000000000000000" charset="0"/>
              <a:buChar char="ü"/>
            </a:pPr>
            <a:r>
              <a:rPr kumimoji="0" lang="zh-CN" altLang="zh-CN" sz="1800" i="0" u="none" strike="noStrike" kern="1200" cap="none" spc="0" normalizeH="0" baseline="0" noProof="1">
                <a:solidFill>
                  <a:schemeClr val="tx1"/>
                </a:solidFill>
                <a:latin typeface="Times New Roman" panose="02020603050405020304" charset="0"/>
                <a:ea typeface="宋体" panose="02010600030101010101" pitchFamily="2" charset="-122"/>
                <a:cs typeface="Times New Roman" panose="02020603050405020304" charset="0"/>
                <a:sym typeface="+mn-ea"/>
              </a:rPr>
              <a:t>明确测量的脑区和探头排布</a:t>
            </a:r>
            <a:endParaRPr kumimoji="0" lang="zh-CN" altLang="zh-CN" sz="1800" i="0" u="none" strike="noStrike" kern="1200" cap="none" spc="0" normalizeH="0" baseline="0" noProof="1">
              <a:solidFill>
                <a:schemeClr val="tx1"/>
              </a:solidFill>
              <a:latin typeface="Times New Roman" panose="02020603050405020304" charset="0"/>
              <a:ea typeface="宋体" panose="02010600030101010101" pitchFamily="2" charset="-122"/>
              <a:cs typeface="Times New Roman" panose="02020603050405020304" charset="0"/>
              <a:sym typeface="+mn-ea"/>
            </a:endParaRPr>
          </a:p>
          <a:p>
            <a:pPr marR="0" algn="l" defTabSz="914400" rtl="0" eaLnBrk="1" fontAlgn="base" latinLnBrk="0" hangingPunct="1">
              <a:lnSpc>
                <a:spcPct val="100000"/>
              </a:lnSpc>
              <a:spcBef>
                <a:spcPct val="20000"/>
              </a:spcBef>
              <a:spcAft>
                <a:spcPct val="0"/>
              </a:spcAft>
              <a:buClrTx/>
              <a:buSzTx/>
              <a:buFont typeface="Wingdings" panose="05000000000000000000" charset="0"/>
              <a:buChar char="ü"/>
            </a:pPr>
            <a:endParaRPr kumimoji="0" lang="zh-CN" altLang="zh-CN" sz="1800" i="0" u="none" strike="noStrike" kern="1200" cap="none" spc="0" normalizeH="0" baseline="0" noProof="1">
              <a:solidFill>
                <a:schemeClr val="tx1"/>
              </a:solidFill>
              <a:latin typeface="Times New Roman" panose="02020603050405020304" charset="0"/>
              <a:ea typeface="宋体" panose="02010600030101010101" pitchFamily="2" charset="-122"/>
              <a:cs typeface="Times New Roman" panose="02020603050405020304" charset="0"/>
              <a:sym typeface="+mn-ea"/>
            </a:endParaRPr>
          </a:p>
          <a:p>
            <a:pPr marR="0" algn="l" defTabSz="914400" rtl="0" eaLnBrk="1" fontAlgn="base" latinLnBrk="0" hangingPunct="1">
              <a:lnSpc>
                <a:spcPct val="100000"/>
              </a:lnSpc>
              <a:spcBef>
                <a:spcPct val="20000"/>
              </a:spcBef>
              <a:spcAft>
                <a:spcPct val="0"/>
              </a:spcAft>
              <a:buClrTx/>
              <a:buSzTx/>
              <a:buFont typeface="Wingdings" panose="05000000000000000000" charset="0"/>
              <a:buChar char="ü"/>
            </a:pPr>
            <a:r>
              <a:rPr kumimoji="0" lang="zh-CN" altLang="zh-CN" sz="1800" i="0" u="none" strike="noStrike" kern="1200" cap="none" spc="0" normalizeH="0" baseline="0" noProof="1">
                <a:solidFill>
                  <a:schemeClr val="tx1"/>
                </a:solidFill>
                <a:latin typeface="Times New Roman" panose="02020603050405020304" charset="0"/>
                <a:ea typeface="宋体" panose="02010600030101010101" pitchFamily="2" charset="-122"/>
                <a:cs typeface="Times New Roman" panose="02020603050405020304" charset="0"/>
                <a:sym typeface="+mn-ea"/>
              </a:rPr>
              <a:t>明确使用</a:t>
            </a:r>
            <a:r>
              <a:rPr kumimoji="0" lang="en-US" altLang="zh-CN" sz="1800" i="0" u="none" strike="noStrike" kern="1200" cap="none" spc="0" normalizeH="0" baseline="0" noProof="1">
                <a:solidFill>
                  <a:schemeClr val="tx1"/>
                </a:solidFill>
                <a:latin typeface="Times New Roman" panose="02020603050405020304" charset="0"/>
                <a:ea typeface="宋体" panose="02010600030101010101" pitchFamily="2" charset="-122"/>
                <a:cs typeface="Times New Roman" panose="02020603050405020304" charset="0"/>
                <a:sym typeface="+mn-ea"/>
              </a:rPr>
              <a:t>Block</a:t>
            </a:r>
            <a:r>
              <a:rPr kumimoji="0" lang="zh-CN" altLang="zh-CN" sz="1800" i="0" u="none" strike="noStrike" kern="1200" cap="none" spc="0" normalizeH="0" baseline="0" noProof="1">
                <a:solidFill>
                  <a:schemeClr val="tx1"/>
                </a:solidFill>
                <a:latin typeface="Times New Roman" panose="02020603050405020304" charset="0"/>
                <a:ea typeface="宋体" panose="02010600030101010101" pitchFamily="2" charset="-122"/>
                <a:cs typeface="Times New Roman" panose="02020603050405020304" charset="0"/>
                <a:sym typeface="+mn-ea"/>
              </a:rPr>
              <a:t>设计还是</a:t>
            </a:r>
            <a:r>
              <a:rPr kumimoji="0" lang="en-US" altLang="zh-CN" sz="1800" i="0" u="none" strike="noStrike" kern="1200" cap="none" spc="0" normalizeH="0" baseline="0" noProof="1">
                <a:solidFill>
                  <a:schemeClr val="tx1"/>
                </a:solidFill>
                <a:latin typeface="Times New Roman" panose="02020603050405020304" charset="0"/>
                <a:ea typeface="宋体" panose="02010600030101010101" pitchFamily="2" charset="-122"/>
                <a:cs typeface="Times New Roman" panose="02020603050405020304" charset="0"/>
                <a:sym typeface="+mn-ea"/>
              </a:rPr>
              <a:t>Event</a:t>
            </a:r>
            <a:r>
              <a:rPr kumimoji="0" lang="zh-CN" altLang="zh-CN" sz="1800" i="0" u="none" strike="noStrike" kern="1200" cap="none" spc="0" normalizeH="0" baseline="0" noProof="1">
                <a:solidFill>
                  <a:schemeClr val="tx1"/>
                </a:solidFill>
                <a:latin typeface="Times New Roman" panose="02020603050405020304" charset="0"/>
                <a:ea typeface="宋体" panose="02010600030101010101" pitchFamily="2" charset="-122"/>
                <a:cs typeface="Times New Roman" panose="02020603050405020304" charset="0"/>
                <a:sym typeface="+mn-ea"/>
              </a:rPr>
              <a:t>设计</a:t>
            </a:r>
            <a:endParaRPr kumimoji="0" lang="zh-CN" altLang="zh-CN" sz="1800" b="1" i="0" u="none" strike="noStrike" kern="1200" cap="none" spc="0" normalizeH="0" baseline="0" noProof="1">
              <a:solidFill>
                <a:schemeClr val="tx1"/>
              </a:solidFill>
              <a:latin typeface="Times New Roman" panose="02020603050405020304" charset="0"/>
              <a:ea typeface="宋体" panose="02010600030101010101" pitchFamily="2" charset="-122"/>
              <a:cs typeface="Times New Roman" panose="02020603050405020304" charset="0"/>
              <a:sym typeface="+mn-ea"/>
            </a:endParaRPr>
          </a:p>
          <a:p>
            <a:pPr marL="0" marR="0" indent="0" algn="l" defTabSz="914400" rtl="0" eaLnBrk="1" fontAlgn="base" latinLnBrk="0" hangingPunct="1">
              <a:lnSpc>
                <a:spcPct val="150000"/>
              </a:lnSpc>
              <a:spcBef>
                <a:spcPct val="20000"/>
              </a:spcBef>
              <a:spcAft>
                <a:spcPct val="0"/>
              </a:spcAft>
              <a:buClrTx/>
              <a:buSzTx/>
              <a:buFontTx/>
              <a:buNone/>
            </a:pPr>
            <a:endParaRPr kumimoji="0" lang="zh-CN" altLang="zh-CN" sz="1800" b="0" i="1" u="none" strike="noStrike" kern="1200" cap="none" spc="0" normalizeH="0" baseline="0" noProof="1">
              <a:solidFill>
                <a:schemeClr val="tx1"/>
              </a:solidFill>
              <a:latin typeface="Times New Roman" panose="02020603050405020304" charset="0"/>
              <a:ea typeface="仿宋" panose="02010609060101010101" charset="-122"/>
              <a:cs typeface="Times New Roman" panose="02020603050405020304" charset="0"/>
              <a:sym typeface="+mn-ea"/>
            </a:endParaRPr>
          </a:p>
          <a:p>
            <a:pPr marL="0" marR="0" indent="0" algn="l" defTabSz="914400" rtl="0" eaLnBrk="1" fontAlgn="base" latinLnBrk="0" hangingPunct="1">
              <a:lnSpc>
                <a:spcPct val="150000"/>
              </a:lnSpc>
              <a:spcBef>
                <a:spcPct val="20000"/>
              </a:spcBef>
              <a:spcAft>
                <a:spcPct val="0"/>
              </a:spcAft>
              <a:buClrTx/>
              <a:buSzTx/>
              <a:buFontTx/>
              <a:buNone/>
            </a:pPr>
            <a:endParaRPr kumimoji="0" lang="zh-CN" altLang="zh-CN" sz="1800" b="0" i="0" u="none" strike="noStrike" kern="1200" cap="none" spc="0" normalizeH="0" baseline="0" noProof="1">
              <a:solidFill>
                <a:schemeClr val="tx1"/>
              </a:solidFill>
              <a:latin typeface="Times New Roman" panose="02020603050405020304" charset="0"/>
              <a:ea typeface="仿宋" panose="02010609060101010101" charset="-122"/>
              <a:cs typeface="Times New Roman" panose="02020603050405020304" charset="0"/>
              <a:sym typeface="+mn-ea"/>
            </a:endParaRPr>
          </a:p>
          <a:p>
            <a:pPr marL="342900" marR="0" indent="-342900" algn="l" defTabSz="914400" rtl="0" eaLnBrk="1" fontAlgn="base" latinLnBrk="0" hangingPunct="1">
              <a:lnSpc>
                <a:spcPct val="150000"/>
              </a:lnSpc>
              <a:spcBef>
                <a:spcPct val="20000"/>
              </a:spcBef>
              <a:spcAft>
                <a:spcPct val="0"/>
              </a:spcAft>
              <a:buClrTx/>
              <a:buSzTx/>
              <a:buFontTx/>
              <a:buChar char="•"/>
            </a:pPr>
            <a:endParaRPr kumimoji="0" lang="zh-CN" altLang="zh-CN" sz="1800" b="0" i="0" u="none" strike="noStrike" kern="1200" cap="none" spc="0" normalizeH="0" baseline="0" noProof="1">
              <a:solidFill>
                <a:schemeClr val="tx1"/>
              </a:solidFill>
              <a:latin typeface="Times New Roman" panose="02020603050405020304" charset="0"/>
              <a:ea typeface="仿宋" panose="02010609060101010101" charset="-122"/>
              <a:cs typeface="Times New Roman" panose="02020603050405020304" charset="0"/>
              <a:sym typeface="+mn-ea"/>
            </a:endParaRPr>
          </a:p>
        </p:txBody>
      </p:sp>
    </p:spTree>
    <p:custDataLst>
      <p:tags r:id="rId1"/>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226130" y="361385"/>
            <a:ext cx="10969200" cy="705600"/>
          </a:xfrm>
        </p:spPr>
        <p:txBody>
          <a:bodyPr/>
          <a:p>
            <a:r>
              <a:rPr lang="en-US" altLang="zh-CN"/>
              <a:t>fNIRS</a:t>
            </a:r>
            <a:r>
              <a:rPr lang="zh-CN" altLang="en-US"/>
              <a:t>当代技术背景（政策背景）</a:t>
            </a:r>
            <a:endParaRPr lang="en-US" altLang="zh-CN"/>
          </a:p>
        </p:txBody>
      </p:sp>
      <p:sp>
        <p:nvSpPr>
          <p:cNvPr id="3" name="内容占位符 2"/>
          <p:cNvSpPr>
            <a:spLocks noGrp="1"/>
          </p:cNvSpPr>
          <p:nvPr>
            <p:ph sz="half" idx="1"/>
          </p:nvPr>
        </p:nvSpPr>
        <p:spPr>
          <a:xfrm>
            <a:off x="294640" y="1313180"/>
            <a:ext cx="11897360" cy="5191125"/>
          </a:xfrm>
        </p:spPr>
        <p:txBody>
          <a:bodyPr/>
          <a:p>
            <a:pPr>
              <a:lnSpc>
                <a:spcPct val="150000"/>
              </a:lnSpc>
            </a:pPr>
            <a:r>
              <a:rPr lang="zh-CN" altLang="en-US" sz="2000">
                <a:latin typeface="Times New Roman" panose="02020603050405020304" charset="0"/>
                <a:ea typeface="宋体" panose="02010600030101010101" pitchFamily="2" charset="-122"/>
                <a:cs typeface="Times New Roman" panose="02020603050405020304" charset="0"/>
              </a:rPr>
              <a:t>本世纪开始全世界陆续开始对大脑进行系统研究：</a:t>
            </a:r>
            <a:endParaRPr lang="zh-CN" altLang="en-US" sz="2000">
              <a:latin typeface="Times New Roman" panose="02020603050405020304" charset="0"/>
              <a:ea typeface="宋体" panose="02010600030101010101" pitchFamily="2" charset="-122"/>
              <a:cs typeface="Times New Roman" panose="02020603050405020304" charset="0"/>
            </a:endParaRPr>
          </a:p>
          <a:p>
            <a:pPr lvl="1">
              <a:lnSpc>
                <a:spcPct val="150000"/>
              </a:lnSpc>
            </a:pPr>
            <a:r>
              <a:rPr lang="en-US" altLang="zh-CN" sz="1775">
                <a:latin typeface="Times New Roman" panose="02020603050405020304" charset="0"/>
                <a:ea typeface="宋体" panose="02010600030101010101" pitchFamily="2" charset="-122"/>
                <a:cs typeface="Times New Roman" panose="02020603050405020304" charset="0"/>
              </a:rPr>
              <a:t>2013</a:t>
            </a:r>
            <a:r>
              <a:rPr lang="zh-CN" altLang="en-US" sz="1775">
                <a:latin typeface="Times New Roman" panose="02020603050405020304" charset="0"/>
                <a:ea typeface="宋体" panose="02010600030101010101" pitchFamily="2" charset="-122"/>
                <a:cs typeface="Times New Roman" panose="02020603050405020304" charset="0"/>
              </a:rPr>
              <a:t>年，</a:t>
            </a:r>
            <a:r>
              <a:rPr lang="en-US" altLang="zh-CN" sz="1775">
                <a:latin typeface="Times New Roman" panose="02020603050405020304" charset="0"/>
                <a:ea typeface="宋体" panose="02010600030101010101" pitchFamily="2" charset="-122"/>
                <a:cs typeface="Times New Roman" panose="02020603050405020304" charset="0"/>
              </a:rPr>
              <a:t>Obama</a:t>
            </a:r>
            <a:r>
              <a:rPr lang="zh-CN" altLang="en-US" sz="1775">
                <a:latin typeface="Times New Roman" panose="02020603050405020304" charset="0"/>
                <a:ea typeface="宋体" panose="02010600030101010101" pitchFamily="2" charset="-122"/>
                <a:cs typeface="Times New Roman" panose="02020603050405020304" charset="0"/>
              </a:rPr>
              <a:t>政府宣布美国</a:t>
            </a:r>
            <a:r>
              <a:rPr lang="en-US" altLang="zh-CN" sz="1775">
                <a:latin typeface="Times New Roman" panose="02020603050405020304" charset="0"/>
                <a:ea typeface="宋体" panose="02010600030101010101" pitchFamily="2" charset="-122"/>
                <a:cs typeface="Times New Roman" panose="02020603050405020304" charset="0"/>
              </a:rPr>
              <a:t>“</a:t>
            </a:r>
            <a:r>
              <a:rPr lang="zh-CN" altLang="en-US" sz="1775">
                <a:latin typeface="Times New Roman" panose="02020603050405020304" charset="0"/>
                <a:ea typeface="宋体" panose="02010600030101010101" pitchFamily="2" charset="-122"/>
                <a:cs typeface="Times New Roman" panose="02020603050405020304" charset="0"/>
              </a:rPr>
              <a:t>脑计划</a:t>
            </a:r>
            <a:r>
              <a:rPr lang="en-US" altLang="zh-CN" sz="1775">
                <a:latin typeface="Times New Roman" panose="02020603050405020304" charset="0"/>
                <a:ea typeface="宋体" panose="02010600030101010101" pitchFamily="2" charset="-122"/>
                <a:cs typeface="Times New Roman" panose="02020603050405020304" charset="0"/>
              </a:rPr>
              <a:t>”</a:t>
            </a:r>
            <a:r>
              <a:rPr lang="zh-CN" altLang="en-US" sz="1775">
                <a:latin typeface="Times New Roman" panose="02020603050405020304" charset="0"/>
                <a:ea typeface="宋体" panose="02010600030101010101" pitchFamily="2" charset="-122"/>
                <a:cs typeface="Times New Roman" panose="02020603050405020304" charset="0"/>
              </a:rPr>
              <a:t>正式启动；</a:t>
            </a:r>
            <a:endParaRPr lang="zh-CN" altLang="en-US" sz="1775">
              <a:latin typeface="Times New Roman" panose="02020603050405020304" charset="0"/>
              <a:ea typeface="宋体" panose="02010600030101010101" pitchFamily="2" charset="-122"/>
              <a:cs typeface="Times New Roman" panose="02020603050405020304" charset="0"/>
            </a:endParaRPr>
          </a:p>
          <a:p>
            <a:pPr lvl="1">
              <a:lnSpc>
                <a:spcPct val="150000"/>
              </a:lnSpc>
            </a:pPr>
            <a:r>
              <a:rPr lang="en-US" altLang="zh-CN" sz="1775">
                <a:latin typeface="Times New Roman" panose="02020603050405020304" charset="0"/>
                <a:ea typeface="宋体" panose="02010600030101010101" pitchFamily="2" charset="-122"/>
                <a:cs typeface="Times New Roman" panose="02020603050405020304" charset="0"/>
              </a:rPr>
              <a:t>2013</a:t>
            </a:r>
            <a:r>
              <a:rPr lang="zh-CN" altLang="en-US" sz="1775">
                <a:latin typeface="Times New Roman" panose="02020603050405020304" charset="0"/>
                <a:ea typeface="宋体" panose="02010600030101010101" pitchFamily="2" charset="-122"/>
                <a:cs typeface="Times New Roman" panose="02020603050405020304" charset="0"/>
              </a:rPr>
              <a:t>年，欧盟开始为期十年的</a:t>
            </a:r>
            <a:r>
              <a:rPr lang="en-US" altLang="zh-CN" sz="1775">
                <a:latin typeface="Times New Roman" panose="02020603050405020304" charset="0"/>
                <a:ea typeface="宋体" panose="02010600030101010101" pitchFamily="2" charset="-122"/>
                <a:cs typeface="Times New Roman" panose="02020603050405020304" charset="0"/>
              </a:rPr>
              <a:t>“Human Brain Project”</a:t>
            </a:r>
            <a:r>
              <a:rPr lang="zh-CN" altLang="en-US" sz="1775">
                <a:latin typeface="Times New Roman" panose="02020603050405020304" charset="0"/>
                <a:ea typeface="宋体" panose="02010600030101010101" pitchFamily="2" charset="-122"/>
                <a:cs typeface="Times New Roman" panose="02020603050405020304" charset="0"/>
              </a:rPr>
              <a:t>，研究涉及大脑认知和意识脑网络、人类多尺度大脑连接体及其变异性等九项范围；</a:t>
            </a:r>
            <a:endParaRPr lang="zh-CN" altLang="en-US" sz="1775">
              <a:latin typeface="Times New Roman" panose="02020603050405020304" charset="0"/>
              <a:ea typeface="宋体" panose="02010600030101010101" pitchFamily="2" charset="-122"/>
              <a:cs typeface="Times New Roman" panose="02020603050405020304" charset="0"/>
            </a:endParaRPr>
          </a:p>
          <a:p>
            <a:pPr lvl="1">
              <a:lnSpc>
                <a:spcPct val="150000"/>
              </a:lnSpc>
            </a:pPr>
            <a:r>
              <a:rPr lang="zh-CN" altLang="en-US" sz="1775">
                <a:latin typeface="Times New Roman" panose="02020603050405020304" charset="0"/>
                <a:ea typeface="宋体" panose="02010600030101010101" pitchFamily="2" charset="-122"/>
                <a:cs typeface="Times New Roman" panose="02020603050405020304" charset="0"/>
              </a:rPr>
              <a:t>中国于</a:t>
            </a:r>
            <a:r>
              <a:rPr lang="en-US" altLang="zh-CN" sz="1775">
                <a:latin typeface="Times New Roman" panose="02020603050405020304" charset="0"/>
                <a:ea typeface="宋体" panose="02010600030101010101" pitchFamily="2" charset="-122"/>
                <a:cs typeface="Times New Roman" panose="02020603050405020304" charset="0"/>
              </a:rPr>
              <a:t>2016</a:t>
            </a:r>
            <a:r>
              <a:rPr lang="zh-CN" altLang="en-US" sz="1775">
                <a:latin typeface="Times New Roman" panose="02020603050405020304" charset="0"/>
                <a:ea typeface="宋体" panose="02010600030101010101" pitchFamily="2" charset="-122"/>
                <a:cs typeface="Times New Roman" panose="02020603050405020304" charset="0"/>
              </a:rPr>
              <a:t>年开始了自己的脑计划</a:t>
            </a:r>
            <a:r>
              <a:rPr lang="en-US" altLang="zh-CN" sz="1775">
                <a:latin typeface="Times New Roman" panose="02020603050405020304" charset="0"/>
                <a:ea typeface="宋体" panose="02010600030101010101" pitchFamily="2" charset="-122"/>
                <a:cs typeface="Times New Roman" panose="02020603050405020304" charset="0"/>
              </a:rPr>
              <a:t>“</a:t>
            </a:r>
            <a:r>
              <a:rPr lang="zh-CN" altLang="en-US" sz="1775">
                <a:latin typeface="Times New Roman" panose="02020603050405020304" charset="0"/>
                <a:ea typeface="宋体" panose="02010600030101010101" pitchFamily="2" charset="-122"/>
                <a:cs typeface="Times New Roman" panose="02020603050405020304" charset="0"/>
              </a:rPr>
              <a:t>脑科学与类脑智能</a:t>
            </a:r>
            <a:r>
              <a:rPr lang="en-US" altLang="zh-CN" sz="1775">
                <a:latin typeface="Times New Roman" panose="02020603050405020304" charset="0"/>
                <a:ea typeface="宋体" panose="02010600030101010101" pitchFamily="2" charset="-122"/>
                <a:cs typeface="Times New Roman" panose="02020603050405020304" charset="0"/>
              </a:rPr>
              <a:t>Brain Science and Brain-inspired Intelligence”</a:t>
            </a:r>
            <a:r>
              <a:rPr lang="zh-CN" altLang="en-US" sz="1775">
                <a:latin typeface="Times New Roman" panose="02020603050405020304" charset="0"/>
                <a:ea typeface="宋体" panose="02010600030101010101" pitchFamily="2" charset="-122"/>
                <a:cs typeface="Times New Roman" panose="02020603050405020304" charset="0"/>
              </a:rPr>
              <a:t>：</a:t>
            </a:r>
            <a:endParaRPr lang="zh-CN" altLang="en-US" sz="1775">
              <a:latin typeface="Times New Roman" panose="02020603050405020304" charset="0"/>
              <a:ea typeface="宋体" panose="02010600030101010101" pitchFamily="2" charset="-122"/>
              <a:cs typeface="Times New Roman" panose="02020603050405020304" charset="0"/>
            </a:endParaRPr>
          </a:p>
          <a:p>
            <a:pPr lvl="2">
              <a:lnSpc>
                <a:spcPct val="150000"/>
              </a:lnSpc>
            </a:pPr>
            <a:r>
              <a:rPr lang="zh-CN" altLang="en-US" sz="1775">
                <a:latin typeface="Times New Roman" panose="02020603050405020304" charset="0"/>
                <a:ea typeface="宋体" panose="02010600030101010101" pitchFamily="2" charset="-122"/>
                <a:cs typeface="Times New Roman" panose="02020603050405020304" charset="0"/>
              </a:rPr>
              <a:t>整体框架为</a:t>
            </a:r>
            <a:r>
              <a:rPr lang="en-US" altLang="zh-CN" sz="1775">
                <a:latin typeface="Times New Roman" panose="02020603050405020304" charset="0"/>
                <a:ea typeface="宋体" panose="02010600030101010101" pitchFamily="2" charset="-122"/>
                <a:cs typeface="Times New Roman" panose="02020603050405020304" charset="0"/>
              </a:rPr>
              <a:t>“</a:t>
            </a:r>
            <a:r>
              <a:rPr lang="zh-CN" altLang="en-US" sz="1775">
                <a:latin typeface="Times New Roman" panose="02020603050405020304" charset="0"/>
                <a:ea typeface="宋体" panose="02010600030101010101" pitchFamily="2" charset="-122"/>
                <a:cs typeface="Times New Roman" panose="02020603050405020304" charset="0"/>
              </a:rPr>
              <a:t>一体两翼</a:t>
            </a:r>
            <a:r>
              <a:rPr lang="en-US" altLang="zh-CN" sz="1775">
                <a:latin typeface="Times New Roman" panose="02020603050405020304" charset="0"/>
                <a:ea typeface="宋体" panose="02010600030101010101" pitchFamily="2" charset="-122"/>
                <a:cs typeface="Times New Roman" panose="02020603050405020304" charset="0"/>
              </a:rPr>
              <a:t>”</a:t>
            </a:r>
            <a:r>
              <a:rPr lang="zh-CN" altLang="en-US" sz="1775">
                <a:latin typeface="Times New Roman" panose="02020603050405020304" charset="0"/>
                <a:ea typeface="宋体" panose="02010600030101010101" pitchFamily="2" charset="-122"/>
                <a:cs typeface="Times New Roman" panose="02020603050405020304" charset="0"/>
              </a:rPr>
              <a:t>：</a:t>
            </a:r>
            <a:endParaRPr lang="zh-CN" altLang="en-US" sz="1775">
              <a:latin typeface="Times New Roman" panose="02020603050405020304" charset="0"/>
              <a:ea typeface="宋体" panose="02010600030101010101" pitchFamily="2" charset="-122"/>
              <a:cs typeface="Times New Roman" panose="02020603050405020304" charset="0"/>
            </a:endParaRPr>
          </a:p>
          <a:p>
            <a:pPr lvl="3">
              <a:lnSpc>
                <a:spcPct val="150000"/>
              </a:lnSpc>
            </a:pPr>
            <a:r>
              <a:rPr lang="zh-CN" altLang="en-US" sz="1550">
                <a:latin typeface="Times New Roman" panose="02020603050405020304" charset="0"/>
                <a:ea typeface="宋体" panose="02010600030101010101" pitchFamily="2" charset="-122"/>
                <a:cs typeface="Times New Roman" panose="02020603050405020304" charset="0"/>
              </a:rPr>
              <a:t>一体：脑认知功能的神经基础研究；</a:t>
            </a:r>
            <a:endParaRPr lang="zh-CN" altLang="en-US" sz="1550">
              <a:latin typeface="Times New Roman" panose="02020603050405020304" charset="0"/>
              <a:ea typeface="宋体" panose="02010600030101010101" pitchFamily="2" charset="-122"/>
              <a:cs typeface="Times New Roman" panose="02020603050405020304" charset="0"/>
            </a:endParaRPr>
          </a:p>
          <a:p>
            <a:pPr lvl="3">
              <a:lnSpc>
                <a:spcPct val="150000"/>
              </a:lnSpc>
            </a:pPr>
            <a:r>
              <a:rPr lang="zh-CN" altLang="en-US" sz="1550">
                <a:latin typeface="Times New Roman" panose="02020603050405020304" charset="0"/>
                <a:ea typeface="宋体" panose="02010600030101010101" pitchFamily="2" charset="-122"/>
                <a:cs typeface="Times New Roman" panose="02020603050405020304" charset="0"/>
              </a:rPr>
              <a:t>两翼：脑疾病早期诊断</a:t>
            </a:r>
            <a:r>
              <a:rPr lang="en-US" altLang="zh-CN" sz="1550">
                <a:latin typeface="Times New Roman" panose="02020603050405020304" charset="0"/>
                <a:ea typeface="宋体" panose="02010600030101010101" pitchFamily="2" charset="-122"/>
                <a:cs typeface="Times New Roman" panose="02020603050405020304" charset="0"/>
              </a:rPr>
              <a:t>/</a:t>
            </a:r>
            <a:r>
              <a:rPr lang="zh-CN" altLang="en-US" sz="1550">
                <a:latin typeface="Times New Roman" panose="02020603050405020304" charset="0"/>
                <a:ea typeface="宋体" panose="02010600030101010101" pitchFamily="2" charset="-122"/>
                <a:cs typeface="Times New Roman" panose="02020603050405020304" charset="0"/>
              </a:rPr>
              <a:t>干预有效方法的开发，脑机智能技术的开发</a:t>
            </a:r>
            <a:endParaRPr lang="zh-CN" altLang="en-US" sz="1550">
              <a:latin typeface="Times New Roman" panose="02020603050405020304" charset="0"/>
              <a:ea typeface="宋体" panose="02010600030101010101" pitchFamily="2" charset="-122"/>
              <a:cs typeface="Times New Roman" panose="02020603050405020304" charset="0"/>
            </a:endParaRPr>
          </a:p>
          <a:p>
            <a:pPr marL="0" lvl="0" indent="0">
              <a:lnSpc>
                <a:spcPct val="150000"/>
              </a:lnSpc>
              <a:buNone/>
            </a:pPr>
            <a:endParaRPr lang="zh-CN" altLang="en-US" sz="1990">
              <a:latin typeface="Times New Roman" panose="02020603050405020304" charset="0"/>
              <a:ea typeface="宋体" panose="02010600030101010101" pitchFamily="2" charset="-122"/>
              <a:cs typeface="Times New Roman" panose="02020603050405020304" charset="0"/>
            </a:endParaRPr>
          </a:p>
        </p:txBody>
      </p:sp>
    </p:spTree>
    <p:custDataLst>
      <p:tags r:id="rId1"/>
    </p:custData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666185" y="377260"/>
            <a:ext cx="10969200" cy="705600"/>
          </a:xfrm>
        </p:spPr>
        <p:txBody>
          <a:bodyPr/>
          <a:p>
            <a:r>
              <a:rPr lang="en-US" altLang="zh-CN">
                <a:sym typeface="+mn-ea"/>
              </a:rPr>
              <a:t>fNIRS</a:t>
            </a:r>
            <a:r>
              <a:rPr lang="zh-CN" altLang="en-US">
                <a:sym typeface="+mn-ea"/>
              </a:rPr>
              <a:t>实验设计（实验类型）</a:t>
            </a:r>
            <a:endParaRPr lang="zh-CN" altLang="en-US"/>
          </a:p>
        </p:txBody>
      </p:sp>
      <p:pic>
        <p:nvPicPr>
          <p:cNvPr id="4" name="内容占位符 3"/>
          <p:cNvPicPr>
            <a:picLocks noChangeAspect="1"/>
          </p:cNvPicPr>
          <p:nvPr>
            <p:ph idx="1"/>
          </p:nvPr>
        </p:nvPicPr>
        <p:blipFill>
          <a:blip r:embed="rId1"/>
          <a:stretch>
            <a:fillRect/>
          </a:stretch>
        </p:blipFill>
        <p:spPr>
          <a:xfrm>
            <a:off x="866140" y="1397000"/>
            <a:ext cx="8959215" cy="4176395"/>
          </a:xfrm>
          <a:prstGeom prst="rect">
            <a:avLst/>
          </a:prstGeom>
        </p:spPr>
      </p:pic>
      <p:sp>
        <p:nvSpPr>
          <p:cNvPr id="6" name="文本框 5"/>
          <p:cNvSpPr txBox="1"/>
          <p:nvPr/>
        </p:nvSpPr>
        <p:spPr>
          <a:xfrm>
            <a:off x="922655" y="5627370"/>
            <a:ext cx="9266555" cy="645160"/>
          </a:xfrm>
          <a:prstGeom prst="rect">
            <a:avLst/>
          </a:prstGeom>
          <a:noFill/>
        </p:spPr>
        <p:txBody>
          <a:bodyPr wrap="square" rtlCol="0">
            <a:spAutoFit/>
          </a:bodyPr>
          <a:p>
            <a:r>
              <a:rPr lang="zh-CN" altLang="en-US">
                <a:latin typeface="宋体" panose="02010600030101010101" pitchFamily="2" charset="-122"/>
                <a:ea typeface="宋体" panose="02010600030101010101" pitchFamily="2" charset="-122"/>
                <a:cs typeface="宋体" panose="02010600030101010101" pitchFamily="2" charset="-122"/>
              </a:rPr>
              <a:t>单个组块为20-40s。总组块不超过10个。block之间间隔不低于20s。block内刺激间隔通常在2-4s左右。被试容易出现预期效应。</a:t>
            </a:r>
            <a:endParaRPr lang="zh-CN" altLang="en-US">
              <a:latin typeface="宋体" panose="02010600030101010101" pitchFamily="2" charset="-122"/>
              <a:ea typeface="宋体" panose="02010600030101010101" pitchFamily="2" charset="-122"/>
              <a:cs typeface="宋体" panose="02010600030101010101" pitchFamily="2" charset="-122"/>
            </a:endParaRPr>
          </a:p>
        </p:txBody>
      </p:sp>
    </p:spTree>
    <p:custDataLst>
      <p:tags r:id="rId2"/>
    </p:custData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666185" y="377260"/>
            <a:ext cx="10969200" cy="705600"/>
          </a:xfrm>
        </p:spPr>
        <p:txBody>
          <a:bodyPr/>
          <a:p>
            <a:r>
              <a:rPr lang="en-US" altLang="zh-CN">
                <a:sym typeface="+mn-ea"/>
              </a:rPr>
              <a:t>fNIRS</a:t>
            </a:r>
            <a:r>
              <a:rPr lang="zh-CN" altLang="en-US">
                <a:sym typeface="+mn-ea"/>
              </a:rPr>
              <a:t>实验设计（实验类型）</a:t>
            </a:r>
            <a:endParaRPr lang="zh-CN" altLang="en-US"/>
          </a:p>
        </p:txBody>
      </p:sp>
      <p:pic>
        <p:nvPicPr>
          <p:cNvPr id="3" name="内容占位符 3"/>
          <p:cNvPicPr>
            <a:picLocks noChangeAspect="1"/>
          </p:cNvPicPr>
          <p:nvPr/>
        </p:nvPicPr>
        <p:blipFill>
          <a:blip r:embed="rId1"/>
          <a:stretch>
            <a:fillRect/>
          </a:stretch>
        </p:blipFill>
        <p:spPr>
          <a:xfrm>
            <a:off x="608330" y="1670685"/>
            <a:ext cx="10754995" cy="3037205"/>
          </a:xfrm>
          <a:prstGeom prst="rect">
            <a:avLst/>
          </a:prstGeom>
        </p:spPr>
      </p:pic>
      <p:sp>
        <p:nvSpPr>
          <p:cNvPr id="5" name="文本框 4"/>
          <p:cNvSpPr txBox="1"/>
          <p:nvPr/>
        </p:nvSpPr>
        <p:spPr>
          <a:xfrm>
            <a:off x="804545" y="5064760"/>
            <a:ext cx="4918710" cy="1476375"/>
          </a:xfrm>
          <a:prstGeom prst="rect">
            <a:avLst/>
          </a:prstGeom>
          <a:noFill/>
        </p:spPr>
        <p:txBody>
          <a:bodyPr wrap="square" rtlCol="0">
            <a:spAutoFit/>
          </a:bodyPr>
          <a:p>
            <a:r>
              <a:rPr lang="zh-CN" altLang="en-US">
                <a:latin typeface="宋体" panose="02010600030101010101" pitchFamily="2" charset="-122"/>
                <a:ea typeface="宋体" panose="02010600030101010101" pitchFamily="2" charset="-122"/>
                <a:cs typeface="宋体" panose="02010600030101010101" pitchFamily="2" charset="-122"/>
              </a:rPr>
              <a:t>快速和慢速，后者更多，刺激间隔在</a:t>
            </a:r>
            <a:r>
              <a:rPr lang="en-US" altLang="zh-CN">
                <a:latin typeface="宋体" panose="02010600030101010101" pitchFamily="2" charset="-122"/>
                <a:ea typeface="宋体" panose="02010600030101010101" pitchFamily="2" charset="-122"/>
                <a:cs typeface="宋体" panose="02010600030101010101" pitchFamily="2" charset="-122"/>
              </a:rPr>
              <a:t>15s</a:t>
            </a:r>
            <a:r>
              <a:rPr lang="zh-CN" altLang="en-US">
                <a:latin typeface="宋体" panose="02010600030101010101" pitchFamily="2" charset="-122"/>
                <a:ea typeface="宋体" panose="02010600030101010101" pitchFamily="2" charset="-122"/>
                <a:cs typeface="宋体" panose="02010600030101010101" pitchFamily="2" charset="-122"/>
              </a:rPr>
              <a:t>左右</a:t>
            </a:r>
            <a:endParaRPr lang="zh-CN" altLang="en-US">
              <a:latin typeface="宋体" panose="02010600030101010101" pitchFamily="2" charset="-122"/>
              <a:ea typeface="宋体" panose="02010600030101010101" pitchFamily="2" charset="-122"/>
              <a:cs typeface="宋体" panose="02010600030101010101" pitchFamily="2" charset="-122"/>
            </a:endParaRPr>
          </a:p>
          <a:p>
            <a:endParaRPr lang="zh-CN" altLang="en-US">
              <a:latin typeface="宋体" panose="02010600030101010101" pitchFamily="2" charset="-122"/>
              <a:ea typeface="宋体" panose="02010600030101010101" pitchFamily="2" charset="-122"/>
              <a:cs typeface="宋体" panose="02010600030101010101" pitchFamily="2" charset="-122"/>
            </a:endParaRPr>
          </a:p>
          <a:p>
            <a:r>
              <a:rPr lang="zh-CN" altLang="en-US">
                <a:latin typeface="宋体" panose="02010600030101010101" pitchFamily="2" charset="-122"/>
                <a:ea typeface="宋体" panose="02010600030101010101" pitchFamily="2" charset="-122"/>
                <a:cs typeface="宋体" panose="02010600030101010101" pitchFamily="2" charset="-122"/>
              </a:rPr>
              <a:t>估计能力更好</a:t>
            </a:r>
            <a:endParaRPr lang="zh-CN" altLang="en-US">
              <a:latin typeface="宋体" panose="02010600030101010101" pitchFamily="2" charset="-122"/>
              <a:ea typeface="宋体" panose="02010600030101010101" pitchFamily="2" charset="-122"/>
              <a:cs typeface="宋体" panose="02010600030101010101" pitchFamily="2" charset="-122"/>
            </a:endParaRPr>
          </a:p>
          <a:p>
            <a:endParaRPr lang="zh-CN" altLang="en-US">
              <a:latin typeface="宋体" panose="02010600030101010101" pitchFamily="2" charset="-122"/>
              <a:ea typeface="宋体" panose="02010600030101010101" pitchFamily="2" charset="-122"/>
              <a:cs typeface="宋体" panose="02010600030101010101" pitchFamily="2" charset="-122"/>
            </a:endParaRPr>
          </a:p>
          <a:p>
            <a:r>
              <a:rPr lang="zh-CN" altLang="en-US">
                <a:latin typeface="宋体" panose="02010600030101010101" pitchFamily="2" charset="-122"/>
                <a:ea typeface="宋体" panose="02010600030101010101" pitchFamily="2" charset="-122"/>
                <a:cs typeface="宋体" panose="02010600030101010101" pitchFamily="2" charset="-122"/>
              </a:rPr>
              <a:t>试次多，被试容易疲劳，但更灵活</a:t>
            </a:r>
            <a:endParaRPr lang="zh-CN" altLang="en-US">
              <a:latin typeface="宋体" panose="02010600030101010101" pitchFamily="2" charset="-122"/>
              <a:ea typeface="宋体" panose="02010600030101010101" pitchFamily="2" charset="-122"/>
              <a:cs typeface="宋体" panose="02010600030101010101" pitchFamily="2" charset="-122"/>
            </a:endParaRPr>
          </a:p>
        </p:txBody>
      </p:sp>
      <p:sp>
        <p:nvSpPr>
          <p:cNvPr id="6" name="内容占位符 5"/>
          <p:cNvSpPr/>
          <p:nvPr>
            <p:ph idx="1"/>
          </p:nvPr>
        </p:nvSpPr>
        <p:spPr>
          <a:xfrm>
            <a:off x="804545" y="1490345"/>
            <a:ext cx="10772775" cy="3436620"/>
          </a:xfrm>
        </p:spPr>
        <p:txBody>
          <a:bodyPr/>
          <a:p>
            <a:endParaRPr lang="zh-CN" altLang="en-US"/>
          </a:p>
          <a:p>
            <a:endParaRPr lang="zh-CN" altLang="en-US"/>
          </a:p>
          <a:p>
            <a:endParaRPr lang="zh-CN" altLang="en-US"/>
          </a:p>
        </p:txBody>
      </p:sp>
    </p:spTree>
    <p:custDataLst>
      <p:tags r:id="rId2"/>
    </p:custData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sym typeface="+mn-ea"/>
              </a:rPr>
              <a:t>fNIRS</a:t>
            </a:r>
            <a:r>
              <a:rPr lang="zh-CN" altLang="en-US">
                <a:sym typeface="+mn-ea"/>
              </a:rPr>
              <a:t>实验设计（实验类型）</a:t>
            </a:r>
            <a:endParaRPr lang="zh-CN" altLang="en-US">
              <a:sym typeface="+mn-ea"/>
            </a:endParaRPr>
          </a:p>
        </p:txBody>
      </p:sp>
      <p:pic>
        <p:nvPicPr>
          <p:cNvPr id="7" name="内容占位符 6"/>
          <p:cNvPicPr>
            <a:picLocks noChangeAspect="1"/>
          </p:cNvPicPr>
          <p:nvPr>
            <p:ph idx="1"/>
          </p:nvPr>
        </p:nvPicPr>
        <p:blipFill>
          <a:blip r:embed="rId1"/>
          <a:stretch>
            <a:fillRect/>
          </a:stretch>
        </p:blipFill>
        <p:spPr>
          <a:xfrm>
            <a:off x="518795" y="1549400"/>
            <a:ext cx="7313930" cy="4712970"/>
          </a:xfrm>
          <a:prstGeom prst="rect">
            <a:avLst/>
          </a:prstGeom>
        </p:spPr>
      </p:pic>
      <p:sp>
        <p:nvSpPr>
          <p:cNvPr id="8" name="矩形 7"/>
          <p:cNvSpPr/>
          <p:nvPr/>
        </p:nvSpPr>
        <p:spPr>
          <a:xfrm>
            <a:off x="5924550" y="1330960"/>
            <a:ext cx="1908175" cy="1043940"/>
          </a:xfrm>
          <a:prstGeom prst="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0" name="左箭头 9"/>
          <p:cNvSpPr/>
          <p:nvPr/>
        </p:nvSpPr>
        <p:spPr>
          <a:xfrm>
            <a:off x="7983855" y="1671320"/>
            <a:ext cx="997585" cy="1228725"/>
          </a:xfrm>
          <a:prstGeom prst="lef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1" name="文本框 10"/>
          <p:cNvSpPr txBox="1"/>
          <p:nvPr/>
        </p:nvSpPr>
        <p:spPr>
          <a:xfrm>
            <a:off x="9132570" y="2133600"/>
            <a:ext cx="1820545" cy="368300"/>
          </a:xfrm>
          <a:prstGeom prst="rect">
            <a:avLst/>
          </a:prstGeom>
          <a:noFill/>
        </p:spPr>
        <p:txBody>
          <a:bodyPr wrap="square" rtlCol="0">
            <a:spAutoFit/>
          </a:bodyPr>
          <a:p>
            <a:r>
              <a:rPr lang="zh-CN" altLang="en-US"/>
              <a:t>任务态实验设计</a:t>
            </a:r>
            <a:endParaRPr lang="zh-CN" altLang="en-US"/>
          </a:p>
        </p:txBody>
      </p:sp>
      <p:sp>
        <p:nvSpPr>
          <p:cNvPr id="12" name="圆角矩形 11"/>
          <p:cNvSpPr/>
          <p:nvPr/>
        </p:nvSpPr>
        <p:spPr>
          <a:xfrm>
            <a:off x="8173720" y="3917315"/>
            <a:ext cx="2589530" cy="2012315"/>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sz="3200" b="1">
                <a:solidFill>
                  <a:schemeClr val="bg1"/>
                </a:solidFill>
                <a:latin typeface="宋体" panose="02010600030101010101" pitchFamily="2" charset="-122"/>
                <a:ea typeface="宋体" panose="02010600030101010101" pitchFamily="2" charset="-122"/>
              </a:rPr>
              <a:t>静息态</a:t>
            </a:r>
            <a:endParaRPr lang="zh-CN" altLang="en-US" sz="3200" b="1">
              <a:solidFill>
                <a:schemeClr val="bg1"/>
              </a:solidFill>
              <a:latin typeface="宋体" panose="02010600030101010101" pitchFamily="2" charset="-122"/>
              <a:ea typeface="宋体" panose="02010600030101010101" pitchFamily="2" charset="-122"/>
            </a:endParaRPr>
          </a:p>
          <a:p>
            <a:pPr algn="ctr"/>
            <a:r>
              <a:rPr lang="zh-CN" altLang="en-US" sz="3200" b="1">
                <a:solidFill>
                  <a:schemeClr val="bg1"/>
                </a:solidFill>
                <a:latin typeface="宋体" panose="02010600030101010101" pitchFamily="2" charset="-122"/>
                <a:ea typeface="宋体" panose="02010600030101010101" pitchFamily="2" charset="-122"/>
              </a:rPr>
              <a:t>实验基线</a:t>
            </a:r>
            <a:endParaRPr lang="zh-CN" altLang="en-US" sz="3200" b="1">
              <a:solidFill>
                <a:schemeClr val="bg1"/>
              </a:solidFill>
              <a:latin typeface="宋体" panose="02010600030101010101" pitchFamily="2" charset="-122"/>
              <a:ea typeface="宋体" panose="02010600030101010101" pitchFamily="2" charset="-122"/>
            </a:endParaRPr>
          </a:p>
        </p:txBody>
      </p:sp>
      <p:sp>
        <p:nvSpPr>
          <p:cNvPr id="3" name="矩形 2"/>
          <p:cNvSpPr/>
          <p:nvPr/>
        </p:nvSpPr>
        <p:spPr>
          <a:xfrm>
            <a:off x="379730" y="2436495"/>
            <a:ext cx="7316470" cy="1821180"/>
          </a:xfrm>
          <a:prstGeom prst="rect">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Tree>
    <p:custDataLst>
      <p:tags r:id="rId2"/>
    </p:custData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sym typeface="+mn-ea"/>
              </a:rPr>
              <a:t>fNIRS</a:t>
            </a:r>
            <a:r>
              <a:rPr lang="zh-CN" altLang="en-US">
                <a:sym typeface="+mn-ea"/>
              </a:rPr>
              <a:t>实验实操</a:t>
            </a:r>
            <a:endParaRPr lang="zh-CN" altLang="en-US">
              <a:sym typeface="+mn-ea"/>
            </a:endParaRPr>
          </a:p>
        </p:txBody>
      </p:sp>
      <p:sp>
        <p:nvSpPr>
          <p:cNvPr id="8" name="矩形 7"/>
          <p:cNvSpPr/>
          <p:nvPr/>
        </p:nvSpPr>
        <p:spPr>
          <a:xfrm>
            <a:off x="5924550" y="1330960"/>
            <a:ext cx="1908175" cy="1043940"/>
          </a:xfrm>
          <a:prstGeom prst="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3" name="内容占位符 2"/>
          <p:cNvSpPr/>
          <p:nvPr>
            <p:ph idx="1"/>
          </p:nvPr>
        </p:nvSpPr>
        <p:spPr>
          <a:xfrm>
            <a:off x="608330" y="1459230"/>
            <a:ext cx="10582275" cy="5057140"/>
          </a:xfrm>
        </p:spPr>
        <p:txBody>
          <a:bodyPr>
            <a:normAutofit/>
          </a:bodyPr>
          <a:p>
            <a:r>
              <a:rPr lang="zh-CN" altLang="en-US">
                <a:latin typeface="Times New Roman" panose="02020603050405020304" charset="0"/>
                <a:ea typeface="宋体" panose="02010600030101010101" pitchFamily="2" charset="-122"/>
                <a:cs typeface="Times New Roman" panose="02020603050405020304" charset="0"/>
              </a:rPr>
              <a:t>实验前</a:t>
            </a:r>
            <a:endParaRPr lang="zh-CN" altLang="en-US">
              <a:latin typeface="Times New Roman" panose="02020603050405020304" charset="0"/>
              <a:ea typeface="宋体" panose="02010600030101010101" pitchFamily="2" charset="-122"/>
              <a:cs typeface="Times New Roman" panose="02020603050405020304" charset="0"/>
            </a:endParaRPr>
          </a:p>
          <a:p>
            <a:pPr lvl="1"/>
            <a:r>
              <a:rPr lang="zh-CN" altLang="en-US">
                <a:latin typeface="Times New Roman" panose="02020603050405020304" charset="0"/>
                <a:ea typeface="宋体" panose="02010600030101010101" pitchFamily="2" charset="-122"/>
                <a:cs typeface="Times New Roman" panose="02020603050405020304" charset="0"/>
              </a:rPr>
              <a:t>设定好试次，时间等</a:t>
            </a:r>
            <a:endParaRPr lang="zh-CN" altLang="en-US">
              <a:latin typeface="Times New Roman" panose="02020603050405020304" charset="0"/>
              <a:ea typeface="宋体" panose="02010600030101010101" pitchFamily="2" charset="-122"/>
              <a:cs typeface="Times New Roman" panose="02020603050405020304" charset="0"/>
            </a:endParaRPr>
          </a:p>
          <a:p>
            <a:pPr lvl="1"/>
            <a:r>
              <a:rPr lang="en-US" altLang="zh-CN">
                <a:latin typeface="Times New Roman" panose="02020603050405020304" charset="0"/>
                <a:ea typeface="宋体" panose="02010600030101010101" pitchFamily="2" charset="-122"/>
                <a:cs typeface="Times New Roman" panose="02020603050405020304" charset="0"/>
              </a:rPr>
              <a:t>configuration</a:t>
            </a:r>
            <a:r>
              <a:rPr lang="zh-CN" altLang="en-US">
                <a:latin typeface="Times New Roman" panose="02020603050405020304" charset="0"/>
                <a:ea typeface="宋体" panose="02010600030101010101" pitchFamily="2" charset="-122"/>
                <a:cs typeface="Times New Roman" panose="02020603050405020304" charset="0"/>
              </a:rPr>
              <a:t>设定好</a:t>
            </a:r>
            <a:endParaRPr lang="zh-CN" altLang="en-US">
              <a:latin typeface="Times New Roman" panose="02020603050405020304" charset="0"/>
              <a:ea typeface="宋体" panose="02010600030101010101" pitchFamily="2" charset="-122"/>
              <a:cs typeface="Times New Roman" panose="02020603050405020304" charset="0"/>
            </a:endParaRPr>
          </a:p>
          <a:p>
            <a:pPr lvl="1"/>
            <a:r>
              <a:rPr lang="zh-CN" altLang="en-US">
                <a:latin typeface="Times New Roman" panose="02020603050405020304" charset="0"/>
                <a:ea typeface="宋体" panose="02010600030101010101" pitchFamily="2" charset="-122"/>
                <a:cs typeface="Times New Roman" panose="02020603050405020304" charset="0"/>
              </a:rPr>
              <a:t>预实验确定</a:t>
            </a:r>
            <a:r>
              <a:rPr lang="en-US" altLang="zh-CN">
                <a:latin typeface="Times New Roman" panose="02020603050405020304" charset="0"/>
                <a:ea typeface="宋体" panose="02010600030101010101" pitchFamily="2" charset="-122"/>
                <a:cs typeface="Times New Roman" panose="02020603050405020304" charset="0"/>
              </a:rPr>
              <a:t>ROI</a:t>
            </a:r>
            <a:r>
              <a:rPr lang="zh-CN" altLang="en-US">
                <a:latin typeface="Times New Roman" panose="02020603050405020304" charset="0"/>
                <a:ea typeface="宋体" panose="02010600030101010101" pitchFamily="2" charset="-122"/>
                <a:cs typeface="Times New Roman" panose="02020603050405020304" charset="0"/>
              </a:rPr>
              <a:t>区域的效果</a:t>
            </a:r>
            <a:endParaRPr lang="zh-CN" altLang="en-US">
              <a:latin typeface="Times New Roman" panose="02020603050405020304" charset="0"/>
              <a:ea typeface="宋体" panose="02010600030101010101" pitchFamily="2" charset="-122"/>
              <a:cs typeface="Times New Roman" panose="02020603050405020304" charset="0"/>
            </a:endParaRPr>
          </a:p>
          <a:p>
            <a:pPr lvl="1"/>
            <a:r>
              <a:rPr lang="zh-CN" altLang="en-US">
                <a:latin typeface="Times New Roman" panose="02020603050405020304" charset="0"/>
                <a:ea typeface="宋体" panose="02010600030101010101" pitchFamily="2" charset="-122"/>
                <a:cs typeface="Times New Roman" panose="02020603050405020304" charset="0"/>
              </a:rPr>
              <a:t>确定</a:t>
            </a:r>
            <a:r>
              <a:rPr lang="en-US" altLang="zh-CN">
                <a:latin typeface="Times New Roman" panose="02020603050405020304" charset="0"/>
                <a:ea typeface="宋体" panose="02010600030101010101" pitchFamily="2" charset="-122"/>
                <a:cs typeface="Times New Roman" panose="02020603050405020304" charset="0"/>
              </a:rPr>
              <a:t>Marker</a:t>
            </a:r>
            <a:r>
              <a:rPr lang="zh-CN" altLang="en-US">
                <a:latin typeface="Times New Roman" panose="02020603050405020304" charset="0"/>
                <a:ea typeface="宋体" panose="02010600030101010101" pitchFamily="2" charset="-122"/>
                <a:cs typeface="Times New Roman" panose="02020603050405020304" charset="0"/>
              </a:rPr>
              <a:t>是否有效</a:t>
            </a:r>
            <a:endParaRPr lang="zh-CN" altLang="en-US">
              <a:latin typeface="Times New Roman" panose="02020603050405020304" charset="0"/>
              <a:ea typeface="宋体" panose="02010600030101010101" pitchFamily="2" charset="-122"/>
              <a:cs typeface="Times New Roman" panose="02020603050405020304" charset="0"/>
            </a:endParaRPr>
          </a:p>
          <a:p>
            <a:r>
              <a:rPr lang="zh-CN" altLang="en-US">
                <a:latin typeface="Times New Roman" panose="02020603050405020304" charset="0"/>
                <a:ea typeface="宋体" panose="02010600030101010101" pitchFamily="2" charset="-122"/>
                <a:cs typeface="Times New Roman" panose="02020603050405020304" charset="0"/>
              </a:rPr>
              <a:t>正式实验</a:t>
            </a:r>
            <a:endParaRPr lang="zh-CN" altLang="en-US">
              <a:latin typeface="Times New Roman" panose="02020603050405020304" charset="0"/>
              <a:ea typeface="宋体" panose="02010600030101010101" pitchFamily="2" charset="-122"/>
              <a:cs typeface="Times New Roman" panose="02020603050405020304" charset="0"/>
            </a:endParaRPr>
          </a:p>
          <a:p>
            <a:pPr lvl="1"/>
            <a:r>
              <a:rPr lang="zh-CN" altLang="en-US">
                <a:latin typeface="Times New Roman" panose="02020603050405020304" charset="0"/>
                <a:ea typeface="宋体" panose="02010600030101010101" pitchFamily="2" charset="-122"/>
                <a:cs typeface="Times New Roman" panose="02020603050405020304" charset="0"/>
              </a:rPr>
              <a:t>安装好设备，保证探头与头皮的接触，确定信号水平</a:t>
            </a:r>
            <a:endParaRPr lang="zh-CN" altLang="en-US">
              <a:latin typeface="Times New Roman" panose="02020603050405020304" charset="0"/>
              <a:ea typeface="宋体" panose="02010600030101010101" pitchFamily="2" charset="-122"/>
              <a:cs typeface="Times New Roman" panose="02020603050405020304" charset="0"/>
            </a:endParaRPr>
          </a:p>
          <a:p>
            <a:pPr lvl="1"/>
            <a:r>
              <a:rPr lang="zh-CN" altLang="en-US">
                <a:latin typeface="Times New Roman" panose="02020603050405020304" charset="0"/>
                <a:ea typeface="宋体" panose="02010600030101010101" pitchFamily="2" charset="-122"/>
                <a:cs typeface="Times New Roman" panose="02020603050405020304" charset="0"/>
              </a:rPr>
              <a:t>可以使用棉签来拨开头发</a:t>
            </a:r>
            <a:endParaRPr lang="zh-CN" altLang="en-US">
              <a:latin typeface="Times New Roman" panose="02020603050405020304" charset="0"/>
              <a:ea typeface="宋体" panose="02010600030101010101" pitchFamily="2" charset="-122"/>
              <a:cs typeface="Times New Roman" panose="02020603050405020304" charset="0"/>
            </a:endParaRPr>
          </a:p>
          <a:p>
            <a:r>
              <a:rPr lang="zh-CN" altLang="en-US">
                <a:latin typeface="Times New Roman" panose="02020603050405020304" charset="0"/>
                <a:ea typeface="宋体" panose="02010600030101010101" pitchFamily="2" charset="-122"/>
                <a:cs typeface="Times New Roman" panose="02020603050405020304" charset="0"/>
              </a:rPr>
              <a:t>实验后</a:t>
            </a:r>
            <a:endParaRPr lang="zh-CN" altLang="en-US">
              <a:latin typeface="Times New Roman" panose="02020603050405020304" charset="0"/>
              <a:ea typeface="宋体" panose="02010600030101010101" pitchFamily="2" charset="-122"/>
              <a:cs typeface="Times New Roman" panose="02020603050405020304" charset="0"/>
            </a:endParaRPr>
          </a:p>
          <a:p>
            <a:pPr lvl="1"/>
            <a:r>
              <a:rPr lang="zh-CN" altLang="en-US" sz="1600">
                <a:latin typeface="Times New Roman" panose="02020603050405020304" charset="0"/>
                <a:ea typeface="宋体" panose="02010600030101010101" pitchFamily="2" charset="-122"/>
                <a:cs typeface="Times New Roman" panose="02020603050405020304" charset="0"/>
              </a:rPr>
              <a:t>注意清洁</a:t>
            </a:r>
            <a:endParaRPr lang="zh-CN" altLang="en-US">
              <a:latin typeface="Times New Roman" panose="02020603050405020304" charset="0"/>
              <a:ea typeface="宋体" panose="02010600030101010101" pitchFamily="2" charset="-122"/>
              <a:cs typeface="Times New Roman" panose="02020603050405020304" charset="0"/>
            </a:endParaRPr>
          </a:p>
          <a:p>
            <a:pPr marL="0" indent="457200">
              <a:buNone/>
            </a:pPr>
            <a:endParaRPr lang="zh-CN" altLang="en-US">
              <a:latin typeface="Times New Roman" panose="02020603050405020304" charset="0"/>
              <a:ea typeface="宋体" panose="02010600030101010101" pitchFamily="2" charset="-122"/>
              <a:cs typeface="Times New Roman" panose="02020603050405020304" charset="0"/>
            </a:endParaRPr>
          </a:p>
        </p:txBody>
      </p:sp>
    </p:spTree>
    <p:custDataLst>
      <p:tags r:id="rId1"/>
    </p:custData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sym typeface="+mn-ea"/>
              </a:rPr>
              <a:t>fNIRS</a:t>
            </a:r>
            <a:r>
              <a:rPr lang="zh-CN" altLang="en-US">
                <a:sym typeface="+mn-ea"/>
              </a:rPr>
              <a:t>数据分析</a:t>
            </a:r>
            <a:endParaRPr lang="zh-CN" altLang="en-US">
              <a:sym typeface="+mn-ea"/>
            </a:endParaRPr>
          </a:p>
        </p:txBody>
      </p:sp>
      <p:sp>
        <p:nvSpPr>
          <p:cNvPr id="8" name="矩形 7"/>
          <p:cNvSpPr/>
          <p:nvPr/>
        </p:nvSpPr>
        <p:spPr>
          <a:xfrm>
            <a:off x="5924550" y="1330960"/>
            <a:ext cx="1908175" cy="1043940"/>
          </a:xfrm>
          <a:prstGeom prst="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3" name="内容占位符 2"/>
          <p:cNvSpPr/>
          <p:nvPr>
            <p:ph idx="1"/>
          </p:nvPr>
        </p:nvSpPr>
        <p:spPr>
          <a:xfrm>
            <a:off x="608330" y="1330960"/>
            <a:ext cx="10582275" cy="5185410"/>
          </a:xfrm>
        </p:spPr>
        <p:txBody>
          <a:bodyPr>
            <a:normAutofit fontScale="70000"/>
          </a:bodyPr>
          <a:p>
            <a:r>
              <a:rPr lang="zh-CN" altLang="en-US">
                <a:solidFill>
                  <a:schemeClr val="tx1"/>
                </a:solidFill>
                <a:latin typeface="Times New Roman" panose="02020603050405020304" charset="0"/>
                <a:ea typeface="宋体" panose="02010600030101010101" pitchFamily="2" charset="-122"/>
                <a:cs typeface="Times New Roman" panose="02020603050405020304" charset="0"/>
              </a:rPr>
              <a:t>预处理</a:t>
            </a:r>
            <a:endParaRPr lang="zh-CN" altLang="en-US">
              <a:solidFill>
                <a:schemeClr val="tx1"/>
              </a:solidFill>
              <a:latin typeface="Times New Roman" panose="02020603050405020304" charset="0"/>
              <a:ea typeface="宋体" panose="02010600030101010101" pitchFamily="2" charset="-122"/>
              <a:cs typeface="Times New Roman" panose="02020603050405020304" charset="0"/>
            </a:endParaRPr>
          </a:p>
          <a:p>
            <a:pPr lvl="1"/>
            <a:r>
              <a:rPr lang="en-US" altLang="zh-CN">
                <a:solidFill>
                  <a:schemeClr val="tx1"/>
                </a:solidFill>
                <a:latin typeface="Times New Roman" panose="02020603050405020304" charset="0"/>
                <a:ea typeface="宋体" panose="02010600030101010101" pitchFamily="2" charset="-122"/>
                <a:cs typeface="Times New Roman" panose="02020603050405020304" charset="0"/>
                <a:sym typeface="+mn-ea"/>
              </a:rPr>
              <a:t>Homer2</a:t>
            </a:r>
            <a:endParaRPr lang="en-US" altLang="zh-CN">
              <a:solidFill>
                <a:schemeClr val="tx1"/>
              </a:solidFill>
              <a:latin typeface="Times New Roman" panose="02020603050405020304" charset="0"/>
              <a:ea typeface="宋体" panose="02010600030101010101" pitchFamily="2" charset="-122"/>
              <a:cs typeface="Times New Roman" panose="02020603050405020304" charset="0"/>
            </a:endParaRPr>
          </a:p>
          <a:p>
            <a:pPr lvl="1"/>
            <a:r>
              <a:rPr lang="zh-CN" altLang="en-US">
                <a:solidFill>
                  <a:schemeClr val="tx1"/>
                </a:solidFill>
                <a:latin typeface="Times New Roman" panose="02020603050405020304" charset="0"/>
                <a:ea typeface="宋体" panose="02010600030101010101" pitchFamily="2" charset="-122"/>
                <a:cs typeface="Times New Roman" panose="02020603050405020304" charset="0"/>
                <a:sym typeface="+mn-ea"/>
              </a:rPr>
              <a:t>数据质量控制</a:t>
            </a:r>
            <a:r>
              <a:rPr lang="en-US" altLang="zh-CN">
                <a:solidFill>
                  <a:schemeClr val="tx1"/>
                </a:solidFill>
                <a:latin typeface="Times New Roman" panose="02020603050405020304" charset="0"/>
                <a:ea typeface="宋体" panose="02010600030101010101" pitchFamily="2" charset="-122"/>
                <a:cs typeface="Times New Roman" panose="02020603050405020304" charset="0"/>
                <a:sym typeface="+mn-ea"/>
              </a:rPr>
              <a:t>——</a:t>
            </a:r>
            <a:r>
              <a:rPr lang="zh-CN" altLang="en-US">
                <a:solidFill>
                  <a:schemeClr val="tx1"/>
                </a:solidFill>
                <a:latin typeface="Times New Roman" panose="02020603050405020304" charset="0"/>
                <a:ea typeface="宋体" panose="02010600030101010101" pitchFamily="2" charset="-122"/>
                <a:cs typeface="Times New Roman" panose="02020603050405020304" charset="0"/>
                <a:sym typeface="+mn-ea"/>
              </a:rPr>
              <a:t>光强转光密</a:t>
            </a:r>
            <a:r>
              <a:rPr lang="en-US" altLang="zh-CN">
                <a:solidFill>
                  <a:schemeClr val="tx1"/>
                </a:solidFill>
                <a:latin typeface="Times New Roman" panose="02020603050405020304" charset="0"/>
                <a:ea typeface="宋体" panose="02010600030101010101" pitchFamily="2" charset="-122"/>
                <a:cs typeface="Times New Roman" panose="02020603050405020304" charset="0"/>
                <a:sym typeface="+mn-ea"/>
              </a:rPr>
              <a:t>——</a:t>
            </a:r>
            <a:r>
              <a:rPr lang="zh-CN" altLang="en-US">
                <a:solidFill>
                  <a:schemeClr val="tx1"/>
                </a:solidFill>
                <a:latin typeface="Times New Roman" panose="02020603050405020304" charset="0"/>
                <a:ea typeface="宋体" panose="02010600030101010101" pitchFamily="2" charset="-122"/>
                <a:cs typeface="Times New Roman" panose="02020603050405020304" charset="0"/>
                <a:sym typeface="+mn-ea"/>
              </a:rPr>
              <a:t>去伪影</a:t>
            </a:r>
            <a:r>
              <a:rPr lang="en-US" altLang="zh-CN">
                <a:solidFill>
                  <a:schemeClr val="tx1"/>
                </a:solidFill>
                <a:latin typeface="Times New Roman" panose="02020603050405020304" charset="0"/>
                <a:ea typeface="宋体" panose="02010600030101010101" pitchFamily="2" charset="-122"/>
                <a:cs typeface="Times New Roman" panose="02020603050405020304" charset="0"/>
                <a:sym typeface="+mn-ea"/>
              </a:rPr>
              <a:t>——</a:t>
            </a:r>
            <a:r>
              <a:rPr lang="zh-CN" altLang="en-US">
                <a:solidFill>
                  <a:schemeClr val="tx1"/>
                </a:solidFill>
                <a:latin typeface="Times New Roman" panose="02020603050405020304" charset="0"/>
                <a:ea typeface="宋体" panose="02010600030101010101" pitchFamily="2" charset="-122"/>
                <a:cs typeface="Times New Roman" panose="02020603050405020304" charset="0"/>
                <a:sym typeface="+mn-ea"/>
              </a:rPr>
              <a:t>滤波</a:t>
            </a:r>
            <a:r>
              <a:rPr lang="en-US" altLang="zh-CN">
                <a:solidFill>
                  <a:schemeClr val="tx1"/>
                </a:solidFill>
                <a:latin typeface="Times New Roman" panose="02020603050405020304" charset="0"/>
                <a:ea typeface="宋体" panose="02010600030101010101" pitchFamily="2" charset="-122"/>
                <a:cs typeface="Times New Roman" panose="02020603050405020304" charset="0"/>
                <a:sym typeface="+mn-ea"/>
              </a:rPr>
              <a:t>——</a:t>
            </a:r>
            <a:r>
              <a:rPr lang="zh-CN" altLang="en-US">
                <a:solidFill>
                  <a:schemeClr val="tx1"/>
                </a:solidFill>
                <a:latin typeface="Times New Roman" panose="02020603050405020304" charset="0"/>
                <a:ea typeface="宋体" panose="02010600030101010101" pitchFamily="2" charset="-122"/>
                <a:cs typeface="Times New Roman" panose="02020603050405020304" charset="0"/>
                <a:sym typeface="+mn-ea"/>
              </a:rPr>
              <a:t>光密转浓度</a:t>
            </a:r>
            <a:endParaRPr lang="zh-CN" altLang="en-US">
              <a:solidFill>
                <a:schemeClr val="tx1"/>
              </a:solidFill>
              <a:latin typeface="Times New Roman" panose="02020603050405020304" charset="0"/>
              <a:ea typeface="宋体" panose="02010600030101010101" pitchFamily="2" charset="-122"/>
              <a:cs typeface="Times New Roman" panose="02020603050405020304" charset="0"/>
            </a:endParaRPr>
          </a:p>
          <a:p>
            <a:r>
              <a:rPr lang="zh-CN" altLang="en-US">
                <a:solidFill>
                  <a:schemeClr val="tx1"/>
                </a:solidFill>
                <a:latin typeface="Times New Roman" panose="02020603050405020304" charset="0"/>
                <a:ea typeface="宋体" panose="02010600030101010101" pitchFamily="2" charset="-122"/>
                <a:cs typeface="Times New Roman" panose="02020603050405020304" charset="0"/>
              </a:rPr>
              <a:t>激活分析</a:t>
            </a:r>
            <a:endParaRPr lang="zh-CN" altLang="en-US">
              <a:solidFill>
                <a:schemeClr val="tx1"/>
              </a:solidFill>
              <a:latin typeface="Times New Roman" panose="02020603050405020304" charset="0"/>
              <a:ea typeface="宋体" panose="02010600030101010101" pitchFamily="2" charset="-122"/>
              <a:cs typeface="Times New Roman" panose="02020603050405020304" charset="0"/>
            </a:endParaRPr>
          </a:p>
          <a:p>
            <a:pPr lvl="1"/>
            <a:r>
              <a:rPr lang="en-US" altLang="zh-CN" sz="1600">
                <a:solidFill>
                  <a:schemeClr val="tx1"/>
                </a:solidFill>
                <a:latin typeface="Times New Roman" panose="02020603050405020304" charset="0"/>
                <a:ea typeface="宋体" panose="02010600030101010101" pitchFamily="2" charset="-122"/>
                <a:cs typeface="Times New Roman" panose="02020603050405020304" charset="0"/>
              </a:rPr>
              <a:t>NIRS-SPM</a:t>
            </a:r>
            <a:endParaRPr lang="en-US" altLang="zh-CN" sz="1600">
              <a:solidFill>
                <a:schemeClr val="tx1"/>
              </a:solidFill>
              <a:latin typeface="Times New Roman" panose="02020603050405020304" charset="0"/>
              <a:ea typeface="宋体" panose="02010600030101010101" pitchFamily="2" charset="-122"/>
              <a:cs typeface="Times New Roman" panose="02020603050405020304" charset="0"/>
            </a:endParaRPr>
          </a:p>
          <a:p>
            <a:pPr lvl="1"/>
            <a:r>
              <a:rPr lang="en-US" altLang="zh-CN" sz="1600">
                <a:solidFill>
                  <a:schemeClr val="tx1"/>
                </a:solidFill>
                <a:latin typeface="Times New Roman" panose="02020603050405020304" charset="0"/>
                <a:ea typeface="宋体" panose="02010600030101010101" pitchFamily="2" charset="-122"/>
                <a:cs typeface="Times New Roman" panose="02020603050405020304" charset="0"/>
              </a:rPr>
              <a:t>GLM</a:t>
            </a:r>
            <a:r>
              <a:rPr lang="zh-CN" altLang="en-US" sz="1600">
                <a:solidFill>
                  <a:schemeClr val="tx1"/>
                </a:solidFill>
                <a:latin typeface="Times New Roman" panose="02020603050405020304" charset="0"/>
                <a:ea typeface="宋体" panose="02010600030101010101" pitchFamily="2" charset="-122"/>
                <a:cs typeface="Times New Roman" panose="02020603050405020304" charset="0"/>
              </a:rPr>
              <a:t>模型</a:t>
            </a:r>
            <a:endParaRPr lang="zh-CN" altLang="en-US">
              <a:solidFill>
                <a:schemeClr val="tx1"/>
              </a:solidFill>
              <a:latin typeface="Times New Roman" panose="02020603050405020304" charset="0"/>
              <a:ea typeface="宋体" panose="02010600030101010101" pitchFamily="2" charset="-122"/>
              <a:cs typeface="Times New Roman" panose="02020603050405020304" charset="0"/>
            </a:endParaRPr>
          </a:p>
          <a:p>
            <a:r>
              <a:rPr lang="zh-CN" altLang="en-US">
                <a:solidFill>
                  <a:schemeClr val="tx1"/>
                </a:solidFill>
                <a:latin typeface="Times New Roman" panose="02020603050405020304" charset="0"/>
                <a:ea typeface="宋体" panose="02010600030101010101" pitchFamily="2" charset="-122"/>
                <a:cs typeface="Times New Roman" panose="02020603050405020304" charset="0"/>
              </a:rPr>
              <a:t>浓度分析</a:t>
            </a:r>
            <a:endParaRPr lang="zh-CN" altLang="en-US">
              <a:solidFill>
                <a:schemeClr val="tx1"/>
              </a:solidFill>
              <a:latin typeface="Times New Roman" panose="02020603050405020304" charset="0"/>
              <a:ea typeface="宋体" panose="02010600030101010101" pitchFamily="2" charset="-122"/>
              <a:cs typeface="Times New Roman" panose="02020603050405020304" charset="0"/>
            </a:endParaRPr>
          </a:p>
          <a:p>
            <a:pPr lvl="1"/>
            <a:r>
              <a:rPr lang="en-US" altLang="zh-CN" sz="1600">
                <a:solidFill>
                  <a:schemeClr val="tx1"/>
                </a:solidFill>
                <a:latin typeface="Times New Roman" panose="02020603050405020304" charset="0"/>
                <a:ea typeface="宋体" panose="02010600030101010101" pitchFamily="2" charset="-122"/>
                <a:cs typeface="Times New Roman" panose="02020603050405020304" charset="0"/>
              </a:rPr>
              <a:t>Homer2</a:t>
            </a:r>
            <a:endParaRPr lang="en-US" altLang="zh-CN" sz="1600">
              <a:solidFill>
                <a:schemeClr val="tx1"/>
              </a:solidFill>
              <a:latin typeface="Times New Roman" panose="02020603050405020304" charset="0"/>
              <a:ea typeface="宋体" panose="02010600030101010101" pitchFamily="2" charset="-122"/>
              <a:cs typeface="Times New Roman" panose="02020603050405020304" charset="0"/>
            </a:endParaRPr>
          </a:p>
          <a:p>
            <a:pPr lvl="1"/>
            <a:r>
              <a:rPr lang="zh-CN" altLang="en-US">
                <a:solidFill>
                  <a:schemeClr val="tx1"/>
                </a:solidFill>
                <a:latin typeface="Times New Roman" panose="02020603050405020304" charset="0"/>
                <a:ea typeface="宋体" panose="02010600030101010101" pitchFamily="2" charset="-122"/>
                <a:cs typeface="Times New Roman" panose="02020603050405020304" charset="0"/>
              </a:rPr>
              <a:t>叠加平均</a:t>
            </a:r>
            <a:r>
              <a:rPr lang="en-US" altLang="zh-CN">
                <a:solidFill>
                  <a:schemeClr val="tx1"/>
                </a:solidFill>
                <a:latin typeface="Times New Roman" panose="02020603050405020304" charset="0"/>
                <a:ea typeface="宋体" panose="02010600030101010101" pitchFamily="2" charset="-122"/>
                <a:cs typeface="Times New Roman" panose="02020603050405020304" charset="0"/>
              </a:rPr>
              <a:t>-</a:t>
            </a:r>
            <a:r>
              <a:rPr lang="zh-CN" altLang="en-US">
                <a:solidFill>
                  <a:schemeClr val="tx1"/>
                </a:solidFill>
                <a:latin typeface="Times New Roman" panose="02020603050405020304" charset="0"/>
                <a:ea typeface="宋体" panose="02010600030101010101" pitchFamily="2" charset="-122"/>
                <a:cs typeface="Times New Roman" panose="02020603050405020304" charset="0"/>
              </a:rPr>
              <a:t>平均幅值、峰值、斜率等</a:t>
            </a:r>
            <a:endParaRPr lang="zh-CN" altLang="en-US">
              <a:solidFill>
                <a:schemeClr val="tx1"/>
              </a:solidFill>
              <a:latin typeface="Times New Roman" panose="02020603050405020304" charset="0"/>
              <a:ea typeface="宋体" panose="02010600030101010101" pitchFamily="2" charset="-122"/>
              <a:cs typeface="Times New Roman" panose="02020603050405020304" charset="0"/>
            </a:endParaRPr>
          </a:p>
          <a:p>
            <a:r>
              <a:rPr lang="zh-CN" altLang="en-US">
                <a:solidFill>
                  <a:schemeClr val="tx1"/>
                </a:solidFill>
                <a:latin typeface="Times New Roman" panose="02020603050405020304" charset="0"/>
                <a:ea typeface="宋体" panose="02010600030101010101" pitchFamily="2" charset="-122"/>
                <a:cs typeface="Times New Roman" panose="02020603050405020304" charset="0"/>
              </a:rPr>
              <a:t>功能连接</a:t>
            </a:r>
            <a:endParaRPr lang="zh-CN" altLang="en-US">
              <a:solidFill>
                <a:schemeClr val="tx1"/>
              </a:solidFill>
              <a:latin typeface="Times New Roman" panose="02020603050405020304" charset="0"/>
              <a:ea typeface="宋体" panose="02010600030101010101" pitchFamily="2" charset="-122"/>
              <a:cs typeface="Times New Roman" panose="02020603050405020304" charset="0"/>
            </a:endParaRPr>
          </a:p>
          <a:p>
            <a:pPr lvl="1"/>
            <a:r>
              <a:rPr lang="zh-CN" altLang="en-US">
                <a:solidFill>
                  <a:schemeClr val="tx1"/>
                </a:solidFill>
                <a:latin typeface="Times New Roman" panose="02020603050405020304" charset="0"/>
                <a:ea typeface="宋体" panose="02010600030101010101" pitchFamily="2" charset="-122"/>
                <a:cs typeface="Times New Roman" panose="02020603050405020304" charset="0"/>
              </a:rPr>
              <a:t>相关</a:t>
            </a:r>
            <a:r>
              <a:rPr lang="en-US" altLang="zh-CN">
                <a:solidFill>
                  <a:schemeClr val="tx1"/>
                </a:solidFill>
                <a:latin typeface="Times New Roman" panose="02020603050405020304" charset="0"/>
                <a:ea typeface="宋体" panose="02010600030101010101" pitchFamily="2" charset="-122"/>
                <a:cs typeface="Times New Roman" panose="02020603050405020304" charset="0"/>
              </a:rPr>
              <a:t>-</a:t>
            </a:r>
            <a:r>
              <a:rPr lang="zh-CN" altLang="en-US">
                <a:solidFill>
                  <a:schemeClr val="tx1"/>
                </a:solidFill>
                <a:latin typeface="Times New Roman" panose="02020603050405020304" charset="0"/>
                <a:ea typeface="宋体" panose="02010600030101010101" pitchFamily="2" charset="-122"/>
                <a:cs typeface="Times New Roman" panose="02020603050405020304" charset="0"/>
              </a:rPr>
              <a:t>皮尔逊相关</a:t>
            </a:r>
            <a:endParaRPr lang="zh-CN" altLang="en-US">
              <a:solidFill>
                <a:schemeClr val="tx1"/>
              </a:solidFill>
              <a:latin typeface="Times New Roman" panose="02020603050405020304" charset="0"/>
              <a:ea typeface="宋体" panose="02010600030101010101" pitchFamily="2" charset="-122"/>
              <a:cs typeface="Times New Roman" panose="02020603050405020304" charset="0"/>
            </a:endParaRPr>
          </a:p>
          <a:p>
            <a:pPr lvl="1"/>
            <a:r>
              <a:rPr lang="zh-CN" altLang="en-US">
                <a:solidFill>
                  <a:schemeClr val="tx1"/>
                </a:solidFill>
                <a:latin typeface="Times New Roman" panose="02020603050405020304" charset="0"/>
                <a:ea typeface="宋体" panose="02010600030101010101" pitchFamily="2" charset="-122"/>
                <a:cs typeface="Times New Roman" panose="02020603050405020304" charset="0"/>
              </a:rPr>
              <a:t>相干</a:t>
            </a:r>
            <a:r>
              <a:rPr lang="en-US" altLang="zh-CN">
                <a:solidFill>
                  <a:schemeClr val="tx1"/>
                </a:solidFill>
                <a:latin typeface="Times New Roman" panose="02020603050405020304" charset="0"/>
                <a:ea typeface="宋体" panose="02010600030101010101" pitchFamily="2" charset="-122"/>
                <a:cs typeface="Times New Roman" panose="02020603050405020304" charset="0"/>
              </a:rPr>
              <a:t>-</a:t>
            </a:r>
            <a:r>
              <a:rPr lang="zh-CN" altLang="en-US" b="1">
                <a:solidFill>
                  <a:schemeClr val="tx1"/>
                </a:solidFill>
                <a:latin typeface="Times New Roman" panose="02020603050405020304" charset="0"/>
                <a:ea typeface="宋体" panose="02010600030101010101" pitchFamily="2" charset="-122"/>
                <a:cs typeface="Times New Roman" panose="02020603050405020304" charset="0"/>
              </a:rPr>
              <a:t>小波相干</a:t>
            </a:r>
            <a:endParaRPr lang="zh-CN" altLang="en-US" b="1">
              <a:solidFill>
                <a:schemeClr val="tx1"/>
              </a:solidFill>
              <a:latin typeface="Times New Roman" panose="02020603050405020304" charset="0"/>
              <a:ea typeface="宋体" panose="02010600030101010101" pitchFamily="2" charset="-122"/>
              <a:cs typeface="Times New Roman" panose="02020603050405020304" charset="0"/>
            </a:endParaRPr>
          </a:p>
          <a:p>
            <a:pPr lvl="1"/>
            <a:r>
              <a:rPr lang="zh-CN" altLang="en-US">
                <a:solidFill>
                  <a:schemeClr val="tx1"/>
                </a:solidFill>
                <a:latin typeface="Times New Roman" panose="02020603050405020304" charset="0"/>
                <a:ea typeface="宋体" panose="02010600030101010101" pitchFamily="2" charset="-122"/>
                <a:cs typeface="Times New Roman" panose="02020603050405020304" charset="0"/>
              </a:rPr>
              <a:t>相位锁定</a:t>
            </a:r>
            <a:r>
              <a:rPr lang="en-US" altLang="zh-CN">
                <a:solidFill>
                  <a:schemeClr val="tx1"/>
                </a:solidFill>
                <a:latin typeface="Times New Roman" panose="02020603050405020304" charset="0"/>
                <a:ea typeface="宋体" panose="02010600030101010101" pitchFamily="2" charset="-122"/>
                <a:cs typeface="Times New Roman" panose="02020603050405020304" charset="0"/>
              </a:rPr>
              <a:t>-PLV</a:t>
            </a:r>
            <a:endParaRPr lang="zh-CN" altLang="en-US">
              <a:solidFill>
                <a:schemeClr val="tx1"/>
              </a:solidFill>
              <a:latin typeface="Times New Roman" panose="02020603050405020304" charset="0"/>
              <a:ea typeface="宋体" panose="02010600030101010101" pitchFamily="2" charset="-122"/>
              <a:cs typeface="Times New Roman" panose="02020603050405020304" charset="0"/>
            </a:endParaRPr>
          </a:p>
          <a:p>
            <a:r>
              <a:rPr lang="zh-CN" altLang="en-US">
                <a:solidFill>
                  <a:schemeClr val="tx1"/>
                </a:solidFill>
                <a:latin typeface="Times New Roman" panose="02020603050405020304" charset="0"/>
                <a:ea typeface="宋体" panose="02010600030101010101" pitchFamily="2" charset="-122"/>
                <a:cs typeface="Times New Roman" panose="02020603050405020304" charset="0"/>
              </a:rPr>
              <a:t>有向连接</a:t>
            </a:r>
            <a:endParaRPr lang="zh-CN" altLang="en-US">
              <a:solidFill>
                <a:schemeClr val="tx1"/>
              </a:solidFill>
              <a:latin typeface="Times New Roman" panose="02020603050405020304" charset="0"/>
              <a:ea typeface="宋体" panose="02010600030101010101" pitchFamily="2" charset="-122"/>
              <a:cs typeface="Times New Roman" panose="02020603050405020304" charset="0"/>
            </a:endParaRPr>
          </a:p>
          <a:p>
            <a:pPr lvl="1"/>
            <a:r>
              <a:rPr lang="zh-CN" altLang="en-US" b="1">
                <a:solidFill>
                  <a:schemeClr val="tx1"/>
                </a:solidFill>
                <a:latin typeface="Times New Roman" panose="02020603050405020304" charset="0"/>
                <a:ea typeface="宋体" panose="02010600030101010101" pitchFamily="2" charset="-122"/>
                <a:cs typeface="Times New Roman" panose="02020603050405020304" charset="0"/>
              </a:rPr>
              <a:t>格兰杰因果</a:t>
            </a:r>
            <a:endParaRPr lang="zh-CN" altLang="en-US">
              <a:solidFill>
                <a:schemeClr val="tx1"/>
              </a:solidFill>
              <a:latin typeface="Times New Roman" panose="02020603050405020304" charset="0"/>
              <a:ea typeface="宋体" panose="02010600030101010101" pitchFamily="2" charset="-122"/>
              <a:cs typeface="Times New Roman" panose="02020603050405020304" charset="0"/>
            </a:endParaRPr>
          </a:p>
          <a:p>
            <a:pPr lvl="1"/>
            <a:r>
              <a:rPr lang="zh-CN" altLang="en-US">
                <a:solidFill>
                  <a:schemeClr val="tx1"/>
                </a:solidFill>
                <a:latin typeface="Times New Roman" panose="02020603050405020304" charset="0"/>
                <a:ea typeface="宋体" panose="02010600030101010101" pitchFamily="2" charset="-122"/>
                <a:cs typeface="Times New Roman" panose="02020603050405020304" charset="0"/>
              </a:rPr>
              <a:t>动态因果模型</a:t>
            </a:r>
            <a:endParaRPr lang="zh-CN" altLang="en-US">
              <a:solidFill>
                <a:schemeClr val="tx1"/>
              </a:solidFill>
              <a:latin typeface="Times New Roman" panose="02020603050405020304" charset="0"/>
              <a:ea typeface="宋体" panose="02010600030101010101" pitchFamily="2" charset="-122"/>
              <a:cs typeface="Times New Roman" panose="02020603050405020304" charset="0"/>
            </a:endParaRPr>
          </a:p>
        </p:txBody>
      </p:sp>
    </p:spTree>
    <p:custDataLst>
      <p:tags r:id="rId1"/>
    </p:custData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sym typeface="+mn-ea"/>
              </a:rPr>
              <a:t>fNIRS</a:t>
            </a:r>
            <a:r>
              <a:rPr lang="zh-CN" altLang="en-US">
                <a:sym typeface="+mn-ea"/>
              </a:rPr>
              <a:t>数据分析</a:t>
            </a:r>
            <a:endParaRPr lang="zh-CN" altLang="en-US">
              <a:sym typeface="+mn-ea"/>
            </a:endParaRPr>
          </a:p>
        </p:txBody>
      </p:sp>
      <p:sp>
        <p:nvSpPr>
          <p:cNvPr id="8" name="矩形 7"/>
          <p:cNvSpPr/>
          <p:nvPr/>
        </p:nvSpPr>
        <p:spPr>
          <a:xfrm>
            <a:off x="5924550" y="1330960"/>
            <a:ext cx="1908175" cy="1043940"/>
          </a:xfrm>
          <a:prstGeom prst="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3" name="内容占位符 2"/>
          <p:cNvSpPr/>
          <p:nvPr>
            <p:ph idx="1"/>
          </p:nvPr>
        </p:nvSpPr>
        <p:spPr>
          <a:xfrm>
            <a:off x="608330" y="1330960"/>
            <a:ext cx="10582275" cy="5185410"/>
          </a:xfrm>
        </p:spPr>
        <p:txBody>
          <a:bodyPr>
            <a:normAutofit/>
          </a:bodyPr>
          <a:p>
            <a:r>
              <a:rPr lang="zh-CN" altLang="en-US">
                <a:solidFill>
                  <a:schemeClr val="tx1"/>
                </a:solidFill>
                <a:latin typeface="Times New Roman" panose="02020603050405020304" charset="0"/>
                <a:ea typeface="宋体" panose="02010600030101010101" pitchFamily="2" charset="-122"/>
                <a:cs typeface="Times New Roman" panose="02020603050405020304" charset="0"/>
              </a:rPr>
              <a:t>预处理</a:t>
            </a:r>
            <a:endParaRPr lang="zh-CN" altLang="en-US">
              <a:solidFill>
                <a:schemeClr val="tx1"/>
              </a:solidFill>
              <a:latin typeface="Times New Roman" panose="02020603050405020304" charset="0"/>
              <a:ea typeface="宋体" panose="02010600030101010101" pitchFamily="2" charset="-122"/>
              <a:cs typeface="Times New Roman" panose="02020603050405020304" charset="0"/>
            </a:endParaRPr>
          </a:p>
          <a:p>
            <a:pPr lvl="1"/>
            <a:r>
              <a:rPr lang="zh-CN" altLang="en-US">
                <a:solidFill>
                  <a:schemeClr val="tx1"/>
                </a:solidFill>
                <a:latin typeface="Times New Roman" panose="02020603050405020304" charset="0"/>
                <a:ea typeface="宋体" panose="02010600030101010101" pitchFamily="2" charset="-122"/>
                <a:cs typeface="Times New Roman" panose="02020603050405020304" charset="0"/>
              </a:rPr>
              <a:t>数据质量控制：</a:t>
            </a:r>
            <a:endParaRPr lang="zh-CN" altLang="en-US">
              <a:solidFill>
                <a:schemeClr val="tx1"/>
              </a:solidFill>
              <a:latin typeface="Times New Roman" panose="02020603050405020304" charset="0"/>
              <a:ea typeface="宋体" panose="02010600030101010101" pitchFamily="2" charset="-122"/>
              <a:cs typeface="Times New Roman" panose="02020603050405020304" charset="0"/>
            </a:endParaRPr>
          </a:p>
          <a:p>
            <a:pPr lvl="2"/>
            <a:r>
              <a:rPr lang="en-US" altLang="zh-CN">
                <a:solidFill>
                  <a:schemeClr val="tx1"/>
                </a:solidFill>
                <a:latin typeface="Times New Roman" panose="02020603050405020304" charset="0"/>
                <a:ea typeface="宋体" panose="02010600030101010101" pitchFamily="2" charset="-122"/>
                <a:cs typeface="Times New Roman" panose="02020603050405020304" charset="0"/>
              </a:rPr>
              <a:t>CV</a:t>
            </a:r>
            <a:r>
              <a:rPr lang="zh-CN" altLang="en-US">
                <a:solidFill>
                  <a:schemeClr val="tx1"/>
                </a:solidFill>
                <a:latin typeface="Times New Roman" panose="02020603050405020304" charset="0"/>
                <a:ea typeface="宋体" panose="02010600030101010101" pitchFamily="2" charset="-122"/>
                <a:cs typeface="Times New Roman" panose="02020603050405020304" charset="0"/>
              </a:rPr>
              <a:t>（变异系数，最常用）</a:t>
            </a:r>
            <a:endParaRPr lang="zh-CN" altLang="en-US">
              <a:solidFill>
                <a:schemeClr val="tx1"/>
              </a:solidFill>
              <a:latin typeface="Times New Roman" panose="02020603050405020304" charset="0"/>
              <a:ea typeface="宋体" panose="02010600030101010101" pitchFamily="2" charset="-122"/>
              <a:cs typeface="Times New Roman" panose="02020603050405020304" charset="0"/>
            </a:endParaRPr>
          </a:p>
          <a:p>
            <a:pPr lvl="2"/>
            <a:r>
              <a:rPr lang="en-US" altLang="zh-CN">
                <a:solidFill>
                  <a:schemeClr val="tx1"/>
                </a:solidFill>
                <a:latin typeface="Times New Roman" panose="02020603050405020304" charset="0"/>
                <a:ea typeface="宋体" panose="02010600030101010101" pitchFamily="2" charset="-122"/>
                <a:cs typeface="Times New Roman" panose="02020603050405020304" charset="0"/>
              </a:rPr>
              <a:t>SNR</a:t>
            </a:r>
            <a:r>
              <a:rPr lang="zh-CN" altLang="en-US">
                <a:solidFill>
                  <a:schemeClr val="tx1"/>
                </a:solidFill>
                <a:latin typeface="Times New Roman" panose="02020603050405020304" charset="0"/>
                <a:ea typeface="宋体" panose="02010600030101010101" pitchFamily="2" charset="-122"/>
                <a:cs typeface="Times New Roman" panose="02020603050405020304" charset="0"/>
              </a:rPr>
              <a:t>（信噪比）</a:t>
            </a:r>
            <a:endParaRPr lang="zh-CN" altLang="en-US">
              <a:solidFill>
                <a:schemeClr val="tx1"/>
              </a:solidFill>
              <a:latin typeface="Times New Roman" panose="02020603050405020304" charset="0"/>
              <a:ea typeface="宋体" panose="02010600030101010101" pitchFamily="2" charset="-122"/>
              <a:cs typeface="Times New Roman" panose="02020603050405020304" charset="0"/>
            </a:endParaRPr>
          </a:p>
          <a:p>
            <a:pPr lvl="2"/>
            <a:r>
              <a:rPr lang="zh-CN" altLang="en-US">
                <a:solidFill>
                  <a:schemeClr val="tx1"/>
                </a:solidFill>
                <a:latin typeface="Times New Roman" panose="02020603050405020304" charset="0"/>
                <a:ea typeface="宋体" panose="02010600030101010101" pitchFamily="2" charset="-122"/>
                <a:cs typeface="Times New Roman" panose="02020603050405020304" charset="0"/>
              </a:rPr>
              <a:t>频谱法</a:t>
            </a:r>
            <a:endParaRPr lang="zh-CN" altLang="en-US">
              <a:solidFill>
                <a:schemeClr val="tx1"/>
              </a:solidFill>
              <a:latin typeface="Times New Roman" panose="02020603050405020304" charset="0"/>
              <a:ea typeface="宋体" panose="02010600030101010101" pitchFamily="2" charset="-122"/>
              <a:cs typeface="Times New Roman" panose="02020603050405020304" charset="0"/>
            </a:endParaRPr>
          </a:p>
          <a:p>
            <a:pPr lvl="1"/>
            <a:r>
              <a:rPr lang="zh-CN" altLang="en-US">
                <a:solidFill>
                  <a:schemeClr val="tx1"/>
                </a:solidFill>
                <a:latin typeface="Times New Roman" panose="02020603050405020304" charset="0"/>
                <a:ea typeface="宋体" panose="02010600030101010101" pitchFamily="2" charset="-122"/>
                <a:cs typeface="Times New Roman" panose="02020603050405020304" charset="0"/>
              </a:rPr>
              <a:t>光强转光密</a:t>
            </a:r>
            <a:endParaRPr lang="zh-CN" altLang="en-US">
              <a:solidFill>
                <a:schemeClr val="tx1"/>
              </a:solidFill>
              <a:latin typeface="Times New Roman" panose="02020603050405020304" charset="0"/>
              <a:ea typeface="宋体" panose="02010600030101010101" pitchFamily="2" charset="-122"/>
              <a:cs typeface="Times New Roman" panose="02020603050405020304" charset="0"/>
            </a:endParaRPr>
          </a:p>
          <a:p>
            <a:pPr lvl="1"/>
            <a:r>
              <a:rPr lang="zh-CN" altLang="en-US" b="1">
                <a:solidFill>
                  <a:schemeClr val="tx1"/>
                </a:solidFill>
                <a:latin typeface="Times New Roman" panose="02020603050405020304" charset="0"/>
                <a:ea typeface="宋体" panose="02010600030101010101" pitchFamily="2" charset="-122"/>
                <a:cs typeface="Times New Roman" panose="02020603050405020304" charset="0"/>
              </a:rPr>
              <a:t>去伪影</a:t>
            </a:r>
            <a:endParaRPr lang="zh-CN" altLang="en-US">
              <a:solidFill>
                <a:schemeClr val="tx1"/>
              </a:solidFill>
              <a:latin typeface="Times New Roman" panose="02020603050405020304" charset="0"/>
              <a:ea typeface="宋体" panose="02010600030101010101" pitchFamily="2" charset="-122"/>
              <a:cs typeface="Times New Roman" panose="02020603050405020304" charset="0"/>
            </a:endParaRPr>
          </a:p>
          <a:p>
            <a:pPr lvl="2"/>
            <a:r>
              <a:rPr lang="zh-CN" altLang="en-US">
                <a:solidFill>
                  <a:schemeClr val="tx1"/>
                </a:solidFill>
                <a:latin typeface="Times New Roman" panose="02020603050405020304" charset="0"/>
                <a:ea typeface="宋体" panose="02010600030101010101" pitchFamily="2" charset="-122"/>
                <a:cs typeface="Times New Roman" panose="02020603050405020304" charset="0"/>
              </a:rPr>
              <a:t>噪音来源</a:t>
            </a:r>
            <a:endParaRPr lang="zh-CN" altLang="en-US">
              <a:solidFill>
                <a:schemeClr val="tx1"/>
              </a:solidFill>
              <a:latin typeface="Times New Roman" panose="02020603050405020304" charset="0"/>
              <a:ea typeface="宋体" panose="02010600030101010101" pitchFamily="2" charset="-122"/>
              <a:cs typeface="Times New Roman" panose="02020603050405020304" charset="0"/>
            </a:endParaRPr>
          </a:p>
          <a:p>
            <a:pPr lvl="2"/>
            <a:r>
              <a:rPr lang="zh-CN" altLang="en-US">
                <a:solidFill>
                  <a:schemeClr val="tx1"/>
                </a:solidFill>
                <a:latin typeface="Times New Roman" panose="02020603050405020304" charset="0"/>
                <a:ea typeface="宋体" panose="02010600030101010101" pitchFamily="2" charset="-122"/>
                <a:cs typeface="Times New Roman" panose="02020603050405020304" charset="0"/>
              </a:rPr>
              <a:t>去噪方法</a:t>
            </a:r>
            <a:endParaRPr lang="zh-CN" altLang="en-US">
              <a:solidFill>
                <a:schemeClr val="tx1"/>
              </a:solidFill>
              <a:latin typeface="Times New Roman" panose="02020603050405020304" charset="0"/>
              <a:ea typeface="宋体" panose="02010600030101010101" pitchFamily="2" charset="-122"/>
              <a:cs typeface="Times New Roman" panose="02020603050405020304" charset="0"/>
            </a:endParaRPr>
          </a:p>
          <a:p>
            <a:pPr lvl="1"/>
            <a:r>
              <a:rPr lang="zh-CN" altLang="en-US">
                <a:solidFill>
                  <a:schemeClr val="tx1"/>
                </a:solidFill>
                <a:latin typeface="Times New Roman" panose="02020603050405020304" charset="0"/>
                <a:ea typeface="宋体" panose="02010600030101010101" pitchFamily="2" charset="-122"/>
                <a:cs typeface="Times New Roman" panose="02020603050405020304" charset="0"/>
              </a:rPr>
              <a:t>滤波</a:t>
            </a:r>
            <a:endParaRPr lang="zh-CN" altLang="en-US">
              <a:solidFill>
                <a:schemeClr val="tx1"/>
              </a:solidFill>
              <a:latin typeface="Times New Roman" panose="02020603050405020304" charset="0"/>
              <a:ea typeface="宋体" panose="02010600030101010101" pitchFamily="2" charset="-122"/>
              <a:cs typeface="Times New Roman" panose="02020603050405020304" charset="0"/>
            </a:endParaRPr>
          </a:p>
          <a:p>
            <a:pPr lvl="2"/>
            <a:r>
              <a:rPr lang="zh-CN" altLang="en-US">
                <a:solidFill>
                  <a:schemeClr val="tx1"/>
                </a:solidFill>
                <a:latin typeface="Times New Roman" panose="02020603050405020304" charset="0"/>
                <a:ea typeface="宋体" panose="02010600030101010101" pitchFamily="2" charset="-122"/>
                <a:cs typeface="Times New Roman" panose="02020603050405020304" charset="0"/>
              </a:rPr>
              <a:t>低</a:t>
            </a:r>
            <a:r>
              <a:rPr lang="en-US" altLang="zh-CN">
                <a:solidFill>
                  <a:schemeClr val="tx1"/>
                </a:solidFill>
                <a:latin typeface="Times New Roman" panose="02020603050405020304" charset="0"/>
                <a:ea typeface="宋体" panose="02010600030101010101" pitchFamily="2" charset="-122"/>
                <a:cs typeface="Times New Roman" panose="02020603050405020304" charset="0"/>
              </a:rPr>
              <a:t>/</a:t>
            </a:r>
            <a:r>
              <a:rPr lang="zh-CN" altLang="en-US">
                <a:solidFill>
                  <a:schemeClr val="tx1"/>
                </a:solidFill>
                <a:latin typeface="Times New Roman" panose="02020603050405020304" charset="0"/>
                <a:ea typeface="宋体" panose="02010600030101010101" pitchFamily="2" charset="-122"/>
                <a:cs typeface="Times New Roman" panose="02020603050405020304" charset="0"/>
              </a:rPr>
              <a:t>高通滤波</a:t>
            </a:r>
            <a:endParaRPr lang="zh-CN" altLang="en-US">
              <a:solidFill>
                <a:schemeClr val="tx1"/>
              </a:solidFill>
              <a:latin typeface="Times New Roman" panose="02020603050405020304" charset="0"/>
              <a:ea typeface="宋体" panose="02010600030101010101" pitchFamily="2" charset="-122"/>
              <a:cs typeface="Times New Roman" panose="02020603050405020304" charset="0"/>
            </a:endParaRPr>
          </a:p>
          <a:p>
            <a:pPr lvl="2"/>
            <a:r>
              <a:rPr lang="zh-CN" altLang="en-US">
                <a:solidFill>
                  <a:schemeClr val="tx1"/>
                </a:solidFill>
                <a:latin typeface="Times New Roman" panose="02020603050405020304" charset="0"/>
                <a:ea typeface="宋体" panose="02010600030101010101" pitchFamily="2" charset="-122"/>
                <a:cs typeface="Times New Roman" panose="02020603050405020304" charset="0"/>
              </a:rPr>
              <a:t>带通滤波</a:t>
            </a:r>
            <a:endParaRPr lang="zh-CN" altLang="en-US">
              <a:solidFill>
                <a:schemeClr val="tx1"/>
              </a:solidFill>
              <a:latin typeface="Times New Roman" panose="02020603050405020304" charset="0"/>
              <a:ea typeface="宋体" panose="02010600030101010101" pitchFamily="2" charset="-122"/>
              <a:cs typeface="Times New Roman" panose="02020603050405020304" charset="0"/>
            </a:endParaRPr>
          </a:p>
          <a:p>
            <a:pPr lvl="1"/>
            <a:r>
              <a:rPr lang="zh-CN" altLang="en-US">
                <a:solidFill>
                  <a:schemeClr val="tx1"/>
                </a:solidFill>
                <a:latin typeface="Times New Roman" panose="02020603050405020304" charset="0"/>
                <a:ea typeface="宋体" panose="02010600030101010101" pitchFamily="2" charset="-122"/>
                <a:cs typeface="Times New Roman" panose="02020603050405020304" charset="0"/>
              </a:rPr>
              <a:t>光密转浓度</a:t>
            </a:r>
            <a:endParaRPr lang="zh-CN" altLang="en-US">
              <a:solidFill>
                <a:schemeClr val="tx1"/>
              </a:solidFill>
              <a:latin typeface="Times New Roman" panose="02020603050405020304" charset="0"/>
              <a:ea typeface="宋体" panose="02010600030101010101" pitchFamily="2" charset="-122"/>
              <a:cs typeface="Times New Roman" panose="02020603050405020304" charset="0"/>
            </a:endParaRPr>
          </a:p>
        </p:txBody>
      </p:sp>
      <p:pic>
        <p:nvPicPr>
          <p:cNvPr id="4" name="图片 3"/>
          <p:cNvPicPr>
            <a:picLocks noChangeAspect="1"/>
          </p:cNvPicPr>
          <p:nvPr/>
        </p:nvPicPr>
        <p:blipFill>
          <a:blip r:embed="rId1"/>
          <a:stretch>
            <a:fillRect/>
          </a:stretch>
        </p:blipFill>
        <p:spPr>
          <a:xfrm>
            <a:off x="5766435" y="1386205"/>
            <a:ext cx="5810885" cy="4391660"/>
          </a:xfrm>
          <a:prstGeom prst="rect">
            <a:avLst/>
          </a:prstGeom>
        </p:spPr>
      </p:pic>
    </p:spTree>
    <p:custDataLst>
      <p:tags r:id="rId2"/>
    </p:custData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sym typeface="+mn-ea"/>
              </a:rPr>
              <a:t>fNIRS</a:t>
            </a:r>
            <a:r>
              <a:rPr lang="zh-CN" altLang="en-US">
                <a:sym typeface="+mn-ea"/>
              </a:rPr>
              <a:t>数据分析（伪影）</a:t>
            </a:r>
            <a:endParaRPr lang="zh-CN" altLang="en-US">
              <a:sym typeface="+mn-ea"/>
            </a:endParaRPr>
          </a:p>
        </p:txBody>
      </p:sp>
      <p:sp>
        <p:nvSpPr>
          <p:cNvPr id="8" name="矩形 7"/>
          <p:cNvSpPr/>
          <p:nvPr/>
        </p:nvSpPr>
        <p:spPr>
          <a:xfrm>
            <a:off x="5924550" y="1330960"/>
            <a:ext cx="1908175" cy="1043940"/>
          </a:xfrm>
          <a:prstGeom prst="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3" name="内容占位符 2"/>
          <p:cNvSpPr/>
          <p:nvPr>
            <p:ph idx="1"/>
          </p:nvPr>
        </p:nvSpPr>
        <p:spPr>
          <a:xfrm>
            <a:off x="455295" y="1330960"/>
            <a:ext cx="10735310" cy="5328920"/>
          </a:xfrm>
        </p:spPr>
        <p:txBody>
          <a:bodyPr>
            <a:normAutofit fontScale="90000"/>
          </a:bodyPr>
          <a:p>
            <a:pPr lvl="0"/>
            <a:r>
              <a:rPr lang="zh-CN" altLang="en-US">
                <a:solidFill>
                  <a:schemeClr val="tx1"/>
                </a:solidFill>
                <a:latin typeface="Times New Roman" panose="02020603050405020304" charset="0"/>
                <a:ea typeface="宋体" panose="02010600030101010101" pitchFamily="2" charset="-122"/>
                <a:cs typeface="Times New Roman" panose="02020603050405020304" charset="0"/>
              </a:rPr>
              <a:t>噪音来源</a:t>
            </a:r>
            <a:endParaRPr lang="zh-CN" altLang="en-US">
              <a:solidFill>
                <a:schemeClr val="tx1"/>
              </a:solidFill>
              <a:latin typeface="Times New Roman" panose="02020603050405020304" charset="0"/>
              <a:ea typeface="宋体" panose="02010600030101010101" pitchFamily="2" charset="-122"/>
              <a:cs typeface="Times New Roman" panose="02020603050405020304" charset="0"/>
            </a:endParaRPr>
          </a:p>
          <a:p>
            <a:pPr lvl="1"/>
            <a:r>
              <a:rPr lang="zh-CN" altLang="en-US">
                <a:solidFill>
                  <a:schemeClr val="tx1"/>
                </a:solidFill>
                <a:latin typeface="Times New Roman" panose="02020603050405020304" charset="0"/>
                <a:ea typeface="宋体" panose="02010600030101010101" pitchFamily="2" charset="-122"/>
                <a:cs typeface="Times New Roman" panose="02020603050405020304" charset="0"/>
              </a:rPr>
              <a:t>- 生理成分：心跳、呼吸、血压（Mayer waves）</a:t>
            </a:r>
            <a:endParaRPr lang="zh-CN" altLang="en-US">
              <a:solidFill>
                <a:schemeClr val="tx1"/>
              </a:solidFill>
              <a:latin typeface="Times New Roman" panose="02020603050405020304" charset="0"/>
              <a:ea typeface="宋体" panose="02010600030101010101" pitchFamily="2" charset="-122"/>
              <a:cs typeface="Times New Roman" panose="02020603050405020304" charset="0"/>
            </a:endParaRPr>
          </a:p>
          <a:p>
            <a:pPr lvl="1"/>
            <a:r>
              <a:rPr lang="zh-CN" altLang="en-US">
                <a:solidFill>
                  <a:schemeClr val="tx1"/>
                </a:solidFill>
                <a:latin typeface="Times New Roman" panose="02020603050405020304" charset="0"/>
                <a:ea typeface="宋体" panose="02010600030101010101" pitchFamily="2" charset="-122"/>
                <a:cs typeface="Times New Roman" panose="02020603050405020304" charset="0"/>
              </a:rPr>
              <a:t>	- 心跳：1~2hz；呼吸：0.4hz；Mayer waves：~0.1hz</a:t>
            </a:r>
            <a:endParaRPr lang="zh-CN" altLang="en-US">
              <a:solidFill>
                <a:schemeClr val="tx1"/>
              </a:solidFill>
              <a:latin typeface="Times New Roman" panose="02020603050405020304" charset="0"/>
              <a:ea typeface="宋体" panose="02010600030101010101" pitchFamily="2" charset="-122"/>
              <a:cs typeface="Times New Roman" panose="02020603050405020304" charset="0"/>
            </a:endParaRPr>
          </a:p>
          <a:p>
            <a:pPr lvl="1"/>
            <a:r>
              <a:rPr lang="zh-CN" altLang="en-US">
                <a:solidFill>
                  <a:schemeClr val="tx1"/>
                </a:solidFill>
                <a:latin typeface="Times New Roman" panose="02020603050405020304" charset="0"/>
                <a:ea typeface="宋体" panose="02010600030101010101" pitchFamily="2" charset="-122"/>
                <a:cs typeface="Times New Roman" panose="02020603050405020304" charset="0"/>
              </a:rPr>
              <a:t>- 高频噪声：头发干扰、光极与头皮的连接</a:t>
            </a:r>
            <a:endParaRPr lang="zh-CN" altLang="en-US">
              <a:solidFill>
                <a:schemeClr val="tx1"/>
              </a:solidFill>
              <a:latin typeface="Times New Roman" panose="02020603050405020304" charset="0"/>
              <a:ea typeface="宋体" panose="02010600030101010101" pitchFamily="2" charset="-122"/>
              <a:cs typeface="Times New Roman" panose="02020603050405020304" charset="0"/>
            </a:endParaRPr>
          </a:p>
          <a:p>
            <a:pPr lvl="1"/>
            <a:r>
              <a:rPr lang="zh-CN" altLang="en-US">
                <a:solidFill>
                  <a:schemeClr val="tx1"/>
                </a:solidFill>
                <a:latin typeface="Times New Roman" panose="02020603050405020304" charset="0"/>
                <a:ea typeface="宋体" panose="02010600030101010101" pitchFamily="2" charset="-122"/>
                <a:cs typeface="Times New Roman" panose="02020603050405020304" charset="0"/>
              </a:rPr>
              <a:t>- 头动干扰</a:t>
            </a:r>
            <a:endParaRPr lang="zh-CN" altLang="en-US">
              <a:solidFill>
                <a:schemeClr val="tx1"/>
              </a:solidFill>
              <a:latin typeface="Times New Roman" panose="02020603050405020304" charset="0"/>
              <a:ea typeface="宋体" panose="02010600030101010101" pitchFamily="2" charset="-122"/>
              <a:cs typeface="Times New Roman" panose="02020603050405020304" charset="0"/>
            </a:endParaRPr>
          </a:p>
          <a:p>
            <a:pPr lvl="0"/>
            <a:r>
              <a:rPr lang="zh-CN" altLang="en-US">
                <a:solidFill>
                  <a:schemeClr val="tx1"/>
                </a:solidFill>
                <a:latin typeface="Times New Roman" panose="02020603050405020304" charset="0"/>
                <a:ea typeface="宋体" panose="02010600030101010101" pitchFamily="2" charset="-122"/>
                <a:cs typeface="Times New Roman" panose="02020603050405020304" charset="0"/>
              </a:rPr>
              <a:t>去噪方法</a:t>
            </a:r>
            <a:endParaRPr lang="zh-CN" altLang="en-US">
              <a:solidFill>
                <a:schemeClr val="tx1"/>
              </a:solidFill>
              <a:latin typeface="Times New Roman" panose="02020603050405020304" charset="0"/>
              <a:ea typeface="宋体" panose="02010600030101010101" pitchFamily="2" charset="-122"/>
              <a:cs typeface="Times New Roman" panose="02020603050405020304" charset="0"/>
            </a:endParaRPr>
          </a:p>
          <a:p>
            <a:pPr lvl="1"/>
            <a:r>
              <a:rPr lang="zh-CN" altLang="en-US">
                <a:solidFill>
                  <a:schemeClr val="tx1"/>
                </a:solidFill>
                <a:latin typeface="Times New Roman" panose="02020603050405020304" charset="0"/>
                <a:ea typeface="宋体" panose="02010600030101010101" pitchFamily="2" charset="-122"/>
                <a:cs typeface="Times New Roman" panose="02020603050405020304" charset="0"/>
              </a:rPr>
              <a:t>实验设计： 老人和小孩的试次不宜设置过多，十几分钟最为合适；</a:t>
            </a:r>
            <a:endParaRPr lang="zh-CN" altLang="en-US">
              <a:solidFill>
                <a:schemeClr val="tx1"/>
              </a:solidFill>
              <a:latin typeface="Times New Roman" panose="02020603050405020304" charset="0"/>
              <a:ea typeface="宋体" panose="02010600030101010101" pitchFamily="2" charset="-122"/>
              <a:cs typeface="Times New Roman" panose="02020603050405020304" charset="0"/>
            </a:endParaRPr>
          </a:p>
          <a:p>
            <a:pPr lvl="1"/>
            <a:r>
              <a:rPr lang="zh-CN" altLang="en-US">
                <a:solidFill>
                  <a:schemeClr val="tx1"/>
                </a:solidFill>
                <a:latin typeface="Times New Roman" panose="02020603050405020304" charset="0"/>
                <a:ea typeface="宋体" panose="02010600030101010101" pitchFamily="2" charset="-122"/>
                <a:cs typeface="Times New Roman" panose="02020603050405020304" charset="0"/>
              </a:rPr>
              <a:t>实验过程中保证探头贴近头皮；可以设置</a:t>
            </a:r>
            <a:endParaRPr lang="zh-CN" altLang="en-US">
              <a:solidFill>
                <a:schemeClr val="tx1"/>
              </a:solidFill>
              <a:latin typeface="Times New Roman" panose="02020603050405020304" charset="0"/>
              <a:ea typeface="宋体" panose="02010600030101010101" pitchFamily="2" charset="-122"/>
              <a:cs typeface="Times New Roman" panose="02020603050405020304" charset="0"/>
            </a:endParaRPr>
          </a:p>
          <a:p>
            <a:pPr lvl="1"/>
            <a:r>
              <a:rPr lang="zh-CN" altLang="en-US">
                <a:solidFill>
                  <a:schemeClr val="tx1"/>
                </a:solidFill>
                <a:latin typeface="Times New Roman" panose="02020603050405020304" charset="0"/>
                <a:ea typeface="宋体" panose="02010600030101010101" pitchFamily="2" charset="-122"/>
                <a:cs typeface="Times New Roman" panose="02020603050405020304" charset="0"/>
              </a:rPr>
              <a:t>- Channel/Trail rejection</a:t>
            </a:r>
            <a:endParaRPr lang="zh-CN" altLang="en-US">
              <a:solidFill>
                <a:schemeClr val="tx1"/>
              </a:solidFill>
              <a:latin typeface="Times New Roman" panose="02020603050405020304" charset="0"/>
              <a:ea typeface="宋体" panose="02010600030101010101" pitchFamily="2" charset="-122"/>
              <a:cs typeface="Times New Roman" panose="02020603050405020304" charset="0"/>
            </a:endParaRPr>
          </a:p>
          <a:p>
            <a:pPr lvl="1"/>
            <a:r>
              <a:rPr lang="zh-CN" altLang="en-US">
                <a:solidFill>
                  <a:schemeClr val="tx1"/>
                </a:solidFill>
                <a:latin typeface="Times New Roman" panose="02020603050405020304" charset="0"/>
                <a:ea typeface="宋体" panose="02010600030101010101" pitchFamily="2" charset="-122"/>
                <a:cs typeface="Times New Roman" panose="02020603050405020304" charset="0"/>
              </a:rPr>
              <a:t>	- 这个方法并不适用于具有挑战性的人群，包括婴儿、临床患者和儿童</a:t>
            </a:r>
            <a:endParaRPr lang="zh-CN" altLang="en-US">
              <a:solidFill>
                <a:schemeClr val="tx1"/>
              </a:solidFill>
              <a:latin typeface="Times New Roman" panose="02020603050405020304" charset="0"/>
              <a:ea typeface="宋体" panose="02010600030101010101" pitchFamily="2" charset="-122"/>
              <a:cs typeface="Times New Roman" panose="02020603050405020304" charset="0"/>
            </a:endParaRPr>
          </a:p>
          <a:p>
            <a:pPr lvl="1"/>
            <a:r>
              <a:rPr lang="zh-CN" altLang="en-US">
                <a:solidFill>
                  <a:schemeClr val="tx1"/>
                </a:solidFill>
                <a:latin typeface="Times New Roman" panose="02020603050405020304" charset="0"/>
                <a:ea typeface="宋体" panose="02010600030101010101" pitchFamily="2" charset="-122"/>
                <a:cs typeface="Times New Roman" panose="02020603050405020304" charset="0"/>
              </a:rPr>
              <a:t>	- 指标：CV（channel&gt;15%, trial&gt;10%）</a:t>
            </a:r>
            <a:endParaRPr lang="zh-CN" altLang="en-US">
              <a:solidFill>
                <a:schemeClr val="tx1"/>
              </a:solidFill>
              <a:latin typeface="Times New Roman" panose="02020603050405020304" charset="0"/>
              <a:ea typeface="宋体" panose="02010600030101010101" pitchFamily="2" charset="-122"/>
              <a:cs typeface="Times New Roman" panose="02020603050405020304" charset="0"/>
            </a:endParaRPr>
          </a:p>
          <a:p>
            <a:pPr lvl="1"/>
            <a:r>
              <a:rPr lang="zh-CN" altLang="en-US">
                <a:solidFill>
                  <a:schemeClr val="tx1"/>
                </a:solidFill>
                <a:latin typeface="Times New Roman" panose="02020603050405020304" charset="0"/>
                <a:ea typeface="宋体" panose="02010600030101010101" pitchFamily="2" charset="-122"/>
                <a:cs typeface="Times New Roman" panose="02020603050405020304" charset="0"/>
              </a:rPr>
              <a:t>- Correction with complementary measures：设置额外的测量，通过做信号与该测量的相关得到噪声水平 </a:t>
            </a:r>
            <a:endParaRPr lang="zh-CN" altLang="en-US">
              <a:solidFill>
                <a:schemeClr val="tx1"/>
              </a:solidFill>
              <a:latin typeface="Times New Roman" panose="02020603050405020304" charset="0"/>
              <a:ea typeface="宋体" panose="02010600030101010101" pitchFamily="2" charset="-122"/>
              <a:cs typeface="Times New Roman" panose="02020603050405020304" charset="0"/>
            </a:endParaRPr>
          </a:p>
          <a:p>
            <a:pPr lvl="1"/>
            <a:r>
              <a:rPr lang="zh-CN" altLang="en-US">
                <a:solidFill>
                  <a:schemeClr val="tx1"/>
                </a:solidFill>
                <a:latin typeface="Times New Roman" panose="02020603050405020304" charset="0"/>
                <a:ea typeface="宋体" panose="02010600030101010101" pitchFamily="2" charset="-122"/>
                <a:cs typeface="Times New Roman" panose="02020603050405020304" charset="0"/>
              </a:rPr>
              <a:t>- Post-processing technique</a:t>
            </a:r>
            <a:endParaRPr lang="zh-CN" altLang="en-US">
              <a:solidFill>
                <a:schemeClr val="tx1"/>
              </a:solidFill>
              <a:latin typeface="Times New Roman" panose="02020603050405020304" charset="0"/>
              <a:ea typeface="宋体" panose="02010600030101010101" pitchFamily="2" charset="-122"/>
              <a:cs typeface="Times New Roman" panose="02020603050405020304" charset="0"/>
            </a:endParaRPr>
          </a:p>
          <a:p>
            <a:pPr lvl="1"/>
            <a:r>
              <a:rPr lang="zh-CN" altLang="en-US">
                <a:solidFill>
                  <a:schemeClr val="tx1"/>
                </a:solidFill>
                <a:latin typeface="Times New Roman" panose="02020603050405020304" charset="0"/>
                <a:ea typeface="宋体" panose="02010600030101010101" pitchFamily="2" charset="-122"/>
                <a:cs typeface="Times New Roman" panose="02020603050405020304" charset="0"/>
              </a:rPr>
              <a:t>	- Spline Interpolation：样条差值；PCA：主成分分析；</a:t>
            </a:r>
            <a:r>
              <a:rPr lang="en-US" altLang="zh-CN">
                <a:solidFill>
                  <a:schemeClr val="tx1"/>
                </a:solidFill>
                <a:latin typeface="Times New Roman" panose="02020603050405020304" charset="0"/>
                <a:ea typeface="宋体" panose="02010600030101010101" pitchFamily="2" charset="-122"/>
                <a:cs typeface="Times New Roman" panose="02020603050405020304" charset="0"/>
              </a:rPr>
              <a:t>Wavelet filtering</a:t>
            </a:r>
            <a:r>
              <a:rPr lang="zh-CN" altLang="en-US">
                <a:solidFill>
                  <a:schemeClr val="tx1"/>
                </a:solidFill>
                <a:latin typeface="Times New Roman" panose="02020603050405020304" charset="0"/>
                <a:ea typeface="宋体" panose="02010600030101010101" pitchFamily="2" charset="-122"/>
                <a:cs typeface="Times New Roman" panose="02020603050405020304" charset="0"/>
              </a:rPr>
              <a:t>：小波滤波；</a:t>
            </a:r>
            <a:r>
              <a:rPr lang="en-US" altLang="zh-CN">
                <a:solidFill>
                  <a:schemeClr val="tx1"/>
                </a:solidFill>
                <a:latin typeface="Times New Roman" panose="02020603050405020304" charset="0"/>
                <a:ea typeface="宋体" panose="02010600030101010101" pitchFamily="2" charset="-122"/>
                <a:cs typeface="Times New Roman" panose="02020603050405020304" charset="0"/>
              </a:rPr>
              <a:t>bandpass filtering</a:t>
            </a:r>
            <a:r>
              <a:rPr lang="zh-CN" altLang="en-US">
                <a:solidFill>
                  <a:schemeClr val="tx1"/>
                </a:solidFill>
                <a:latin typeface="Times New Roman" panose="02020603050405020304" charset="0"/>
                <a:ea typeface="宋体" panose="02010600030101010101" pitchFamily="2" charset="-122"/>
                <a:cs typeface="Times New Roman" panose="02020603050405020304" charset="0"/>
              </a:rPr>
              <a:t>（带通滤波）</a:t>
            </a:r>
            <a:endParaRPr lang="zh-CN" altLang="en-US">
              <a:solidFill>
                <a:schemeClr val="tx1"/>
              </a:solidFill>
              <a:latin typeface="Times New Roman" panose="02020603050405020304" charset="0"/>
              <a:ea typeface="宋体" panose="02010600030101010101" pitchFamily="2" charset="-122"/>
              <a:cs typeface="Times New Roman" panose="02020603050405020304" charset="0"/>
            </a:endParaRPr>
          </a:p>
        </p:txBody>
      </p:sp>
    </p:spTree>
    <p:custDataLst>
      <p:tags r:id="rId1"/>
    </p:custData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sym typeface="+mn-ea"/>
              </a:rPr>
              <a:t>fNIRS</a:t>
            </a:r>
            <a:r>
              <a:rPr lang="zh-CN" altLang="en-US">
                <a:sym typeface="+mn-ea"/>
              </a:rPr>
              <a:t>应用领域</a:t>
            </a:r>
            <a:endParaRPr lang="zh-CN" altLang="en-US">
              <a:sym typeface="+mn-ea"/>
            </a:endParaRPr>
          </a:p>
        </p:txBody>
      </p:sp>
      <p:sp>
        <p:nvSpPr>
          <p:cNvPr id="3" name="内容占位符 2"/>
          <p:cNvSpPr>
            <a:spLocks noGrp="1"/>
          </p:cNvSpPr>
          <p:nvPr>
            <p:ph idx="1"/>
          </p:nvPr>
        </p:nvSpPr>
        <p:spPr>
          <a:xfrm>
            <a:off x="608330" y="1735455"/>
            <a:ext cx="11250295" cy="4667885"/>
          </a:xfrm>
        </p:spPr>
        <p:txBody>
          <a:bodyPr>
            <a:noAutofit/>
          </a:bodyPr>
          <a:p>
            <a:pPr algn="l">
              <a:lnSpc>
                <a:spcPct val="150000"/>
              </a:lnSpc>
            </a:pPr>
            <a:r>
              <a:rPr lang="en-US" altLang="zh-CN" sz="2400" dirty="0">
                <a:solidFill>
                  <a:schemeClr val="tx1"/>
                </a:solidFill>
                <a:latin typeface="Times New Roman" panose="02020603050405020304" charset="0"/>
                <a:ea typeface="宋体" panose="02010600030101010101" pitchFamily="2" charset="-122"/>
                <a:cs typeface="Times New Roman" panose="02020603050405020304" charset="0"/>
                <a:sym typeface="Arial" panose="020B0604020202020204" pitchFamily="34" charset="0"/>
              </a:rPr>
              <a:t>2015年以来，近红外技术广泛应用于：</a:t>
            </a:r>
            <a:endParaRPr lang="en-US" altLang="zh-CN" sz="2400" dirty="0">
              <a:solidFill>
                <a:schemeClr val="tx1"/>
              </a:solidFill>
              <a:latin typeface="Times New Roman" panose="02020603050405020304" charset="0"/>
              <a:ea typeface="宋体" panose="02010600030101010101" pitchFamily="2" charset="-122"/>
              <a:cs typeface="Times New Roman" panose="02020603050405020304" charset="0"/>
              <a:sym typeface="Arial" panose="020B0604020202020204" pitchFamily="34" charset="0"/>
            </a:endParaRPr>
          </a:p>
          <a:p>
            <a:pPr lvl="1" algn="l">
              <a:lnSpc>
                <a:spcPct val="150000"/>
              </a:lnSpc>
            </a:pPr>
            <a:r>
              <a:rPr lang="en-US" altLang="zh-CN" sz="2000" dirty="0">
                <a:solidFill>
                  <a:schemeClr val="tx1"/>
                </a:solidFill>
                <a:latin typeface="Times New Roman" panose="02020603050405020304" charset="0"/>
                <a:ea typeface="宋体" panose="02010600030101010101" pitchFamily="2" charset="-122"/>
                <a:cs typeface="Times New Roman" panose="02020603050405020304" charset="0"/>
                <a:sym typeface="Arial" panose="020B0604020202020204" pitchFamily="34" charset="0"/>
              </a:rPr>
              <a:t>基础学科学术研究(语言-</a:t>
            </a:r>
            <a:r>
              <a:rPr lang="zh-CN" altLang="en-US" sz="2000" dirty="0">
                <a:solidFill>
                  <a:schemeClr val="tx1"/>
                </a:solidFill>
                <a:latin typeface="Times New Roman" panose="02020603050405020304" charset="0"/>
                <a:ea typeface="宋体" panose="02010600030101010101" pitchFamily="2" charset="-122"/>
                <a:cs typeface="Times New Roman" panose="02020603050405020304" charset="0"/>
                <a:sym typeface="Arial" panose="020B0604020202020204" pitchFamily="34" charset="0"/>
              </a:rPr>
              <a:t>自然沟通</a:t>
            </a:r>
            <a:r>
              <a:rPr lang="en-US" altLang="zh-CN" sz="2000" dirty="0">
                <a:solidFill>
                  <a:schemeClr val="tx1"/>
                </a:solidFill>
                <a:latin typeface="Times New Roman" panose="02020603050405020304" charset="0"/>
                <a:ea typeface="宋体" panose="02010600030101010101" pitchFamily="2" charset="-122"/>
                <a:cs typeface="Times New Roman" panose="02020603050405020304" charset="0"/>
                <a:sym typeface="Arial" panose="020B0604020202020204" pitchFamily="34" charset="0"/>
              </a:rPr>
              <a:t>、记忆-</a:t>
            </a:r>
            <a:r>
              <a:rPr lang="zh-CN" altLang="en-US" sz="2000" dirty="0">
                <a:solidFill>
                  <a:schemeClr val="tx1"/>
                </a:solidFill>
                <a:latin typeface="Times New Roman" panose="02020603050405020304" charset="0"/>
                <a:ea typeface="宋体" panose="02010600030101010101" pitchFamily="2" charset="-122"/>
                <a:cs typeface="Times New Roman" panose="02020603050405020304" charset="0"/>
                <a:sym typeface="Arial" panose="020B0604020202020204" pitchFamily="34" charset="0"/>
              </a:rPr>
              <a:t>自由回忆</a:t>
            </a:r>
            <a:r>
              <a:rPr lang="en-US" altLang="zh-CN" sz="2000" dirty="0">
                <a:solidFill>
                  <a:schemeClr val="tx1"/>
                </a:solidFill>
                <a:latin typeface="Times New Roman" panose="02020603050405020304" charset="0"/>
                <a:ea typeface="宋体" panose="02010600030101010101" pitchFamily="2" charset="-122"/>
                <a:cs typeface="Times New Roman" panose="02020603050405020304" charset="0"/>
                <a:sym typeface="Arial" panose="020B0604020202020204" pitchFamily="34" charset="0"/>
              </a:rPr>
              <a:t>、感知-</a:t>
            </a:r>
            <a:r>
              <a:rPr lang="zh-CN" altLang="en-US" sz="2000" dirty="0">
                <a:solidFill>
                  <a:schemeClr val="tx1"/>
                </a:solidFill>
                <a:latin typeface="Times New Roman" panose="02020603050405020304" charset="0"/>
                <a:ea typeface="宋体" panose="02010600030101010101" pitchFamily="2" charset="-122"/>
                <a:cs typeface="Times New Roman" panose="02020603050405020304" charset="0"/>
                <a:sym typeface="Arial" panose="020B0604020202020204" pitchFamily="34" charset="0"/>
              </a:rPr>
              <a:t>注意加工</a:t>
            </a:r>
            <a:r>
              <a:rPr lang="en-US" altLang="zh-CN" sz="2000" dirty="0">
                <a:solidFill>
                  <a:schemeClr val="tx1"/>
                </a:solidFill>
                <a:latin typeface="Times New Roman" panose="02020603050405020304" charset="0"/>
                <a:ea typeface="宋体" panose="02010600030101010101" pitchFamily="2" charset="-122"/>
                <a:cs typeface="Times New Roman" panose="02020603050405020304" charset="0"/>
                <a:sym typeface="Arial" panose="020B0604020202020204" pitchFamily="34" charset="0"/>
              </a:rPr>
              <a:t>、BCI-</a:t>
            </a:r>
            <a:r>
              <a:rPr lang="zh-CN" altLang="en-US" sz="2000" dirty="0">
                <a:solidFill>
                  <a:schemeClr val="tx1"/>
                </a:solidFill>
                <a:latin typeface="Times New Roman" panose="02020603050405020304" charset="0"/>
                <a:ea typeface="宋体" panose="02010600030101010101" pitchFamily="2" charset="-122"/>
                <a:cs typeface="Times New Roman" panose="02020603050405020304" charset="0"/>
                <a:sym typeface="Arial" panose="020B0604020202020204" pitchFamily="34" charset="0"/>
              </a:rPr>
              <a:t>运动想象</a:t>
            </a:r>
            <a:r>
              <a:rPr lang="en-US" altLang="zh-CN" sz="2000" dirty="0">
                <a:solidFill>
                  <a:schemeClr val="tx1"/>
                </a:solidFill>
                <a:latin typeface="Times New Roman" panose="02020603050405020304" charset="0"/>
                <a:ea typeface="宋体" panose="02010600030101010101" pitchFamily="2" charset="-122"/>
                <a:cs typeface="Times New Roman" panose="02020603050405020304" charset="0"/>
                <a:sym typeface="Arial" panose="020B0604020202020204" pitchFamily="34" charset="0"/>
              </a:rPr>
              <a:t>、疼痛、睡眠、体育科学研究、心理学、教育、人因工程等)</a:t>
            </a:r>
            <a:endParaRPr lang="en-US" altLang="zh-CN" sz="2000" dirty="0">
              <a:solidFill>
                <a:schemeClr val="tx1"/>
              </a:solidFill>
              <a:latin typeface="Times New Roman" panose="02020603050405020304" charset="0"/>
              <a:ea typeface="宋体" panose="02010600030101010101" pitchFamily="2" charset="-122"/>
              <a:cs typeface="Times New Roman" panose="02020603050405020304" charset="0"/>
              <a:sym typeface="Arial" panose="020B0604020202020204" pitchFamily="34" charset="0"/>
            </a:endParaRPr>
          </a:p>
          <a:p>
            <a:pPr lvl="1" algn="l">
              <a:lnSpc>
                <a:spcPct val="150000"/>
              </a:lnSpc>
            </a:pPr>
            <a:r>
              <a:rPr lang="en-US" altLang="zh-CN" sz="2000" dirty="0">
                <a:solidFill>
                  <a:schemeClr val="tx1"/>
                </a:solidFill>
                <a:latin typeface="Times New Roman" panose="02020603050405020304" charset="0"/>
                <a:ea typeface="宋体" panose="02010600030101010101" pitchFamily="2" charset="-122"/>
                <a:cs typeface="Times New Roman" panose="02020603050405020304" charset="0"/>
                <a:sym typeface="Arial" panose="020B0604020202020204" pitchFamily="34" charset="0"/>
              </a:rPr>
              <a:t>神经内科/康复科临床研究(阿尔兹海默病、痴呆、</a:t>
            </a:r>
            <a:r>
              <a:rPr lang="zh-CN" altLang="en-US" sz="2000" dirty="0">
                <a:solidFill>
                  <a:schemeClr val="tx1"/>
                </a:solidFill>
                <a:latin typeface="Times New Roman" panose="02020603050405020304" charset="0"/>
                <a:ea typeface="宋体" panose="02010600030101010101" pitchFamily="2" charset="-122"/>
                <a:cs typeface="Times New Roman" panose="02020603050405020304" charset="0"/>
                <a:sym typeface="Arial" panose="020B0604020202020204" pitchFamily="34" charset="0"/>
              </a:rPr>
              <a:t>癫痫</a:t>
            </a:r>
            <a:r>
              <a:rPr lang="en-US" altLang="zh-CN" sz="2000" dirty="0">
                <a:solidFill>
                  <a:schemeClr val="tx1"/>
                </a:solidFill>
                <a:latin typeface="Times New Roman" panose="02020603050405020304" charset="0"/>
                <a:ea typeface="宋体" panose="02010600030101010101" pitchFamily="2" charset="-122"/>
                <a:cs typeface="Times New Roman" panose="02020603050405020304" charset="0"/>
                <a:sym typeface="Arial" panose="020B0604020202020204" pitchFamily="34" charset="0"/>
              </a:rPr>
              <a:t>、帕金森病、中风康复等)</a:t>
            </a:r>
            <a:endParaRPr lang="en-US" altLang="zh-CN" sz="2000" dirty="0">
              <a:solidFill>
                <a:schemeClr val="tx1"/>
              </a:solidFill>
              <a:latin typeface="Times New Roman" panose="02020603050405020304" charset="0"/>
              <a:ea typeface="宋体" panose="02010600030101010101" pitchFamily="2" charset="-122"/>
              <a:cs typeface="Times New Roman" panose="02020603050405020304" charset="0"/>
              <a:sym typeface="Arial" panose="020B0604020202020204" pitchFamily="34" charset="0"/>
            </a:endParaRPr>
          </a:p>
          <a:p>
            <a:pPr lvl="1" algn="l">
              <a:lnSpc>
                <a:spcPct val="150000"/>
              </a:lnSpc>
            </a:pPr>
            <a:r>
              <a:rPr lang="en-US" altLang="zh-CN" sz="2000" dirty="0">
                <a:solidFill>
                  <a:schemeClr val="tx1"/>
                </a:solidFill>
                <a:latin typeface="Times New Roman" panose="02020603050405020304" charset="0"/>
                <a:ea typeface="宋体" panose="02010600030101010101" pitchFamily="2" charset="-122"/>
                <a:cs typeface="Times New Roman" panose="02020603050405020304" charset="0"/>
                <a:sym typeface="Arial" panose="020B0604020202020204" pitchFamily="34" charset="0"/>
              </a:rPr>
              <a:t>精神科/心理健康临床研究与检查(焦虑障碍、抑郁症</a:t>
            </a:r>
            <a:r>
              <a:rPr lang="zh-CN" altLang="en-US" sz="2000" dirty="0">
                <a:solidFill>
                  <a:schemeClr val="tx1"/>
                </a:solidFill>
                <a:latin typeface="Times New Roman" panose="02020603050405020304" charset="0"/>
                <a:ea typeface="宋体" panose="02010600030101010101" pitchFamily="2" charset="-122"/>
                <a:cs typeface="Times New Roman" panose="02020603050405020304" charset="0"/>
                <a:sym typeface="Arial" panose="020B0604020202020204" pitchFamily="34" charset="0"/>
              </a:rPr>
              <a:t>【</a:t>
            </a:r>
            <a:r>
              <a:rPr lang="en-US" altLang="zh-CN" sz="2000" dirty="0">
                <a:solidFill>
                  <a:schemeClr val="tx1"/>
                </a:solidFill>
                <a:latin typeface="Times New Roman" panose="02020603050405020304" charset="0"/>
                <a:ea typeface="宋体" panose="02010600030101010101" pitchFamily="2" charset="-122"/>
                <a:cs typeface="Times New Roman" panose="02020603050405020304" charset="0"/>
                <a:sym typeface="Arial" panose="020B0604020202020204" pitchFamily="34" charset="0"/>
              </a:rPr>
              <a:t>VFT</a:t>
            </a:r>
            <a:r>
              <a:rPr lang="zh-CN" altLang="en-US" sz="2000" dirty="0">
                <a:solidFill>
                  <a:schemeClr val="tx1"/>
                </a:solidFill>
                <a:latin typeface="Times New Roman" panose="02020603050405020304" charset="0"/>
                <a:ea typeface="宋体" panose="02010600030101010101" pitchFamily="2" charset="-122"/>
                <a:cs typeface="Times New Roman" panose="02020603050405020304" charset="0"/>
                <a:sym typeface="Arial" panose="020B0604020202020204" pitchFamily="34" charset="0"/>
              </a:rPr>
              <a:t>】</a:t>
            </a:r>
            <a:r>
              <a:rPr lang="en-US" altLang="zh-CN" sz="2000" dirty="0">
                <a:solidFill>
                  <a:schemeClr val="tx1"/>
                </a:solidFill>
                <a:latin typeface="Times New Roman" panose="02020603050405020304" charset="0"/>
                <a:ea typeface="宋体" panose="02010600030101010101" pitchFamily="2" charset="-122"/>
                <a:cs typeface="Times New Roman" panose="02020603050405020304" charset="0"/>
                <a:sym typeface="Arial" panose="020B0604020202020204" pitchFamily="34" charset="0"/>
              </a:rPr>
              <a:t>、情绪障碍、人格障碍、精神分裂症等)</a:t>
            </a:r>
            <a:endParaRPr lang="en-US" altLang="zh-CN" sz="2000" dirty="0">
              <a:solidFill>
                <a:schemeClr val="tx1"/>
              </a:solidFill>
              <a:latin typeface="Times New Roman" panose="02020603050405020304" charset="0"/>
              <a:ea typeface="宋体" panose="02010600030101010101" pitchFamily="2" charset="-122"/>
              <a:cs typeface="Times New Roman" panose="02020603050405020304" charset="0"/>
              <a:sym typeface="Arial" panose="020B0604020202020204" pitchFamily="34" charset="0"/>
            </a:endParaRPr>
          </a:p>
          <a:p>
            <a:pPr lvl="1" algn="l">
              <a:lnSpc>
                <a:spcPct val="150000"/>
              </a:lnSpc>
            </a:pPr>
            <a:r>
              <a:rPr lang="en-US" altLang="zh-CN" sz="2000" dirty="0">
                <a:solidFill>
                  <a:schemeClr val="tx1"/>
                </a:solidFill>
                <a:latin typeface="Times New Roman" panose="02020603050405020304" charset="0"/>
                <a:ea typeface="宋体" panose="02010600030101010101" pitchFamily="2" charset="-122"/>
                <a:cs typeface="Times New Roman" panose="02020603050405020304" charset="0"/>
                <a:sym typeface="Arial" panose="020B0604020202020204" pitchFamily="34" charset="0"/>
              </a:rPr>
              <a:t>儿童领域基础研究/临床检查(认知、行为、情绪、发育障碍等）。</a:t>
            </a:r>
            <a:endParaRPr lang="en-US" altLang="zh-CN" sz="2000" dirty="0">
              <a:solidFill>
                <a:schemeClr val="tx1"/>
              </a:solidFill>
              <a:latin typeface="Times New Roman" panose="02020603050405020304" charset="0"/>
              <a:ea typeface="宋体" panose="02010600030101010101" pitchFamily="2" charset="-122"/>
              <a:cs typeface="Times New Roman" panose="02020603050405020304" charset="0"/>
              <a:sym typeface="Arial" panose="020B0604020202020204" pitchFamily="34" charset="0"/>
            </a:endParaRPr>
          </a:p>
        </p:txBody>
      </p:sp>
    </p:spTree>
    <p:custDataLst>
      <p:tags r:id="rId1"/>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 name="图片 5" descr="visualization"/>
          <p:cNvPicPr>
            <a:picLocks noChangeAspect="1"/>
          </p:cNvPicPr>
          <p:nvPr/>
        </p:nvPicPr>
        <p:blipFill>
          <a:blip r:embed="rId1"/>
          <a:stretch>
            <a:fillRect/>
          </a:stretch>
        </p:blipFill>
        <p:spPr>
          <a:xfrm>
            <a:off x="295910" y="3312160"/>
            <a:ext cx="6635115" cy="3249930"/>
          </a:xfrm>
          <a:prstGeom prst="rect">
            <a:avLst/>
          </a:prstGeom>
        </p:spPr>
      </p:pic>
      <p:sp>
        <p:nvSpPr>
          <p:cNvPr id="4" name="标题 1"/>
          <p:cNvSpPr>
            <a:spLocks noGrp="1"/>
          </p:cNvSpPr>
          <p:nvPr/>
        </p:nvSpPr>
        <p:spPr>
          <a:xfrm>
            <a:off x="226130" y="259150"/>
            <a:ext cx="10969200" cy="705600"/>
          </a:xfrm>
          <a:prstGeom prst="rect">
            <a:avLst/>
          </a:prstGeom>
        </p:spPr>
        <p:txBody>
          <a:bodyPr vert="horz" lIns="90000" tIns="46800" rIns="90000" bIns="46800" rtlCol="0" anchor="ctr" anchorCtr="0">
            <a:normAutofit/>
          </a:bodyPr>
          <a:lst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a:lstStyle>
          <a:p>
            <a:r>
              <a:rPr lang="en-US" altLang="zh-CN"/>
              <a:t>fNIRS</a:t>
            </a:r>
            <a:r>
              <a:rPr lang="zh-CN" altLang="en-US"/>
              <a:t>当代技术背景（文章发表情况）</a:t>
            </a:r>
            <a:endParaRPr lang="en-US" altLang="zh-CN"/>
          </a:p>
        </p:txBody>
      </p:sp>
      <p:pic>
        <p:nvPicPr>
          <p:cNvPr id="2" name="图片 1"/>
          <p:cNvPicPr>
            <a:picLocks noChangeAspect="1"/>
          </p:cNvPicPr>
          <p:nvPr/>
        </p:nvPicPr>
        <p:blipFill>
          <a:blip r:embed="rId2"/>
          <a:stretch>
            <a:fillRect/>
          </a:stretch>
        </p:blipFill>
        <p:spPr>
          <a:xfrm>
            <a:off x="5558790" y="1060450"/>
            <a:ext cx="6468110" cy="2971800"/>
          </a:xfrm>
          <a:prstGeom prst="rect">
            <a:avLst/>
          </a:prstGeom>
        </p:spPr>
      </p:pic>
      <p:sp>
        <p:nvSpPr>
          <p:cNvPr id="5" name="文本框 4"/>
          <p:cNvSpPr txBox="1"/>
          <p:nvPr/>
        </p:nvSpPr>
        <p:spPr>
          <a:xfrm>
            <a:off x="6850380" y="4564380"/>
            <a:ext cx="5680075" cy="645160"/>
          </a:xfrm>
          <a:prstGeom prst="rect">
            <a:avLst/>
          </a:prstGeom>
          <a:noFill/>
        </p:spPr>
        <p:txBody>
          <a:bodyPr wrap="square" rtlCol="0">
            <a:spAutoFit/>
          </a:bodyPr>
          <a:p>
            <a:r>
              <a:rPr lang="en-US" altLang="zh-CN"/>
              <a:t>fNIRS</a:t>
            </a:r>
            <a:r>
              <a:rPr lang="zh-CN" altLang="en-US"/>
              <a:t>热度逐年上升，其中神经科学应用最多</a:t>
            </a:r>
            <a:endParaRPr lang="zh-CN" altLang="en-US"/>
          </a:p>
          <a:p>
            <a:r>
              <a:rPr lang="zh-CN" altLang="en-US"/>
              <a:t>（</a:t>
            </a:r>
            <a:r>
              <a:rPr lang="en-US" altLang="zh-CN"/>
              <a:t>web of science </a:t>
            </a:r>
            <a:r>
              <a:rPr lang="zh-CN" altLang="en-US"/>
              <a:t>检索结果）。</a:t>
            </a:r>
            <a:endParaRPr lang="zh-CN" altLang="en-US"/>
          </a:p>
        </p:txBody>
      </p:sp>
    </p:spTree>
    <p:custDataLst>
      <p:tags r:id="rId3"/>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fNIRS</a:t>
            </a:r>
            <a:r>
              <a:rPr lang="zh-CN" altLang="en-US"/>
              <a:t>基本概念（定义）</a:t>
            </a:r>
            <a:endParaRPr lang="zh-CN" altLang="en-US"/>
          </a:p>
        </p:txBody>
      </p:sp>
      <p:sp>
        <p:nvSpPr>
          <p:cNvPr id="3" name="内容占位符 2"/>
          <p:cNvSpPr>
            <a:spLocks noGrp="1"/>
          </p:cNvSpPr>
          <p:nvPr>
            <p:ph sz="half" idx="1"/>
          </p:nvPr>
        </p:nvSpPr>
        <p:spPr>
          <a:xfrm>
            <a:off x="608330" y="1501140"/>
            <a:ext cx="11198860" cy="4748530"/>
          </a:xfrm>
        </p:spPr>
        <p:txBody>
          <a:bodyPr/>
          <a:p>
            <a:pPr>
              <a:lnSpc>
                <a:spcPct val="150000"/>
              </a:lnSpc>
            </a:pPr>
            <a:r>
              <a:rPr lang="en-US" altLang="zh-CN" sz="2000">
                <a:latin typeface="Times New Roman" panose="02020603050405020304" charset="0"/>
                <a:ea typeface="宋体" panose="02010600030101010101" pitchFamily="2" charset="-122"/>
                <a:cs typeface="Times New Roman" panose="02020603050405020304" charset="0"/>
              </a:rPr>
              <a:t>fNIRS</a:t>
            </a:r>
            <a:r>
              <a:rPr lang="zh-CN" altLang="en-US" sz="2000">
                <a:latin typeface="Times New Roman" panose="02020603050405020304" charset="0"/>
                <a:ea typeface="宋体" panose="02010600030101010101" pitchFamily="2" charset="-122"/>
                <a:cs typeface="Times New Roman" panose="02020603050405020304" charset="0"/>
              </a:rPr>
              <a:t>，</a:t>
            </a:r>
            <a:r>
              <a:rPr lang="en-US" altLang="zh-CN" sz="2000">
                <a:latin typeface="Times New Roman" panose="02020603050405020304" charset="0"/>
                <a:ea typeface="宋体" panose="02010600030101010101" pitchFamily="2" charset="-122"/>
                <a:cs typeface="Times New Roman" panose="02020603050405020304" charset="0"/>
              </a:rPr>
              <a:t>functional near-infrared spectroscopy</a:t>
            </a:r>
            <a:r>
              <a:rPr lang="zh-CN" altLang="en-US" sz="2000">
                <a:latin typeface="Times New Roman" panose="02020603050405020304" charset="0"/>
                <a:ea typeface="宋体" panose="02010600030101010101" pitchFamily="2" charset="-122"/>
                <a:cs typeface="Times New Roman" panose="02020603050405020304" charset="0"/>
              </a:rPr>
              <a:t>，全称为近红外光谱成像，其是一种</a:t>
            </a:r>
            <a:r>
              <a:rPr lang="zh-CN" altLang="en-US" sz="2000">
                <a:solidFill>
                  <a:srgbClr val="FF0000"/>
                </a:solidFill>
                <a:latin typeface="Times New Roman" panose="02020603050405020304" charset="0"/>
                <a:ea typeface="宋体" panose="02010600030101010101" pitchFamily="2" charset="-122"/>
                <a:cs typeface="Times New Roman" panose="02020603050405020304" charset="0"/>
              </a:rPr>
              <a:t>光学的</a:t>
            </a:r>
            <a:r>
              <a:rPr lang="zh-CN" altLang="en-US" sz="2000">
                <a:latin typeface="Times New Roman" panose="02020603050405020304" charset="0"/>
                <a:ea typeface="宋体" panose="02010600030101010101" pitchFamily="2" charset="-122"/>
                <a:cs typeface="Times New Roman" panose="02020603050405020304" charset="0"/>
              </a:rPr>
              <a:t>、</a:t>
            </a:r>
            <a:r>
              <a:rPr lang="zh-CN" altLang="en-US" sz="2000">
                <a:solidFill>
                  <a:srgbClr val="FF0000"/>
                </a:solidFill>
                <a:latin typeface="Times New Roman" panose="02020603050405020304" charset="0"/>
                <a:ea typeface="宋体" panose="02010600030101010101" pitchFamily="2" charset="-122"/>
                <a:cs typeface="Times New Roman" panose="02020603050405020304" charset="0"/>
              </a:rPr>
              <a:t>非侵入</a:t>
            </a:r>
            <a:r>
              <a:rPr lang="zh-CN" altLang="en-US" sz="2000">
                <a:latin typeface="Times New Roman" panose="02020603050405020304" charset="0"/>
                <a:ea typeface="宋体" panose="02010600030101010101" pitchFamily="2" charset="-122"/>
                <a:cs typeface="Times New Roman" panose="02020603050405020304" charset="0"/>
              </a:rPr>
              <a:t>的</a:t>
            </a:r>
            <a:r>
              <a:rPr lang="zh-CN" altLang="en-US" sz="2000">
                <a:solidFill>
                  <a:srgbClr val="FF0000"/>
                </a:solidFill>
                <a:latin typeface="Times New Roman" panose="02020603050405020304" charset="0"/>
                <a:ea typeface="宋体" panose="02010600030101010101" pitchFamily="2" charset="-122"/>
                <a:cs typeface="Times New Roman" panose="02020603050405020304" charset="0"/>
              </a:rPr>
              <a:t>神经成像</a:t>
            </a:r>
            <a:r>
              <a:rPr lang="zh-CN" altLang="en-US" sz="2000">
                <a:latin typeface="Times New Roman" panose="02020603050405020304" charset="0"/>
                <a:ea typeface="宋体" panose="02010600030101010101" pitchFamily="2" charset="-122"/>
                <a:cs typeface="Times New Roman" panose="02020603050405020304" charset="0"/>
              </a:rPr>
              <a:t>技术，可以测量神经元激活后大脑组织中</a:t>
            </a:r>
            <a:r>
              <a:rPr lang="zh-CN" altLang="en-US" sz="2000">
                <a:solidFill>
                  <a:srgbClr val="FF0000"/>
                </a:solidFill>
                <a:latin typeface="Times New Roman" panose="02020603050405020304" charset="0"/>
                <a:ea typeface="宋体" panose="02010600030101010101" pitchFamily="2" charset="-122"/>
                <a:cs typeface="Times New Roman" panose="02020603050405020304" charset="0"/>
              </a:rPr>
              <a:t>氧合血红蛋白</a:t>
            </a:r>
            <a:r>
              <a:rPr lang="zh-CN" altLang="en-US" sz="2000">
                <a:latin typeface="Times New Roman" panose="02020603050405020304" charset="0"/>
                <a:ea typeface="宋体" panose="02010600030101010101" pitchFamily="2" charset="-122"/>
                <a:cs typeface="Times New Roman" panose="02020603050405020304" charset="0"/>
              </a:rPr>
              <a:t>和</a:t>
            </a:r>
            <a:r>
              <a:rPr lang="zh-CN" altLang="en-US" sz="2000">
                <a:solidFill>
                  <a:srgbClr val="FF0000"/>
                </a:solidFill>
                <a:latin typeface="Times New Roman" panose="02020603050405020304" charset="0"/>
                <a:ea typeface="宋体" panose="02010600030101010101" pitchFamily="2" charset="-122"/>
                <a:cs typeface="Times New Roman" panose="02020603050405020304" charset="0"/>
              </a:rPr>
              <a:t>脱氧血红蛋白</a:t>
            </a:r>
            <a:r>
              <a:rPr lang="zh-CN" altLang="en-US" sz="2000">
                <a:latin typeface="Times New Roman" panose="02020603050405020304" charset="0"/>
                <a:ea typeface="宋体" panose="02010600030101010101" pitchFamily="2" charset="-122"/>
                <a:cs typeface="Times New Roman" panose="02020603050405020304" charset="0"/>
              </a:rPr>
              <a:t>的</a:t>
            </a:r>
            <a:r>
              <a:rPr lang="zh-CN" altLang="en-US" sz="2000" b="1">
                <a:solidFill>
                  <a:srgbClr val="FF0000"/>
                </a:solidFill>
                <a:latin typeface="Times New Roman" panose="02020603050405020304" charset="0"/>
                <a:ea typeface="宋体" panose="02010600030101010101" pitchFamily="2" charset="-122"/>
                <a:cs typeface="Times New Roman" panose="02020603050405020304" charset="0"/>
              </a:rPr>
              <a:t>浓度变化</a:t>
            </a:r>
            <a:r>
              <a:rPr lang="zh-CN" altLang="en-US" sz="2000">
                <a:latin typeface="Times New Roman" panose="02020603050405020304" charset="0"/>
                <a:ea typeface="宋体" panose="02010600030101010101" pitchFamily="2" charset="-122"/>
                <a:cs typeface="Times New Roman" panose="02020603050405020304" charset="0"/>
              </a:rPr>
              <a:t>。</a:t>
            </a:r>
            <a:endParaRPr lang="zh-CN" altLang="en-US" sz="2000">
              <a:latin typeface="Times New Roman" panose="02020603050405020304" charset="0"/>
              <a:ea typeface="宋体" panose="02010600030101010101" pitchFamily="2" charset="-122"/>
              <a:cs typeface="Times New Roman" panose="02020603050405020304" charset="0"/>
            </a:endParaRPr>
          </a:p>
          <a:p>
            <a:pPr lvl="1">
              <a:lnSpc>
                <a:spcPct val="150000"/>
              </a:lnSpc>
            </a:pPr>
            <a:r>
              <a:rPr lang="zh-CN" altLang="en-US" sz="2000">
                <a:latin typeface="Times New Roman" panose="02020603050405020304" charset="0"/>
                <a:ea typeface="宋体" panose="02010600030101010101" pitchFamily="2" charset="-122"/>
                <a:cs typeface="Times New Roman" panose="02020603050405020304" charset="0"/>
              </a:rPr>
              <a:t>定义中核心概念：</a:t>
            </a:r>
            <a:endParaRPr lang="zh-CN" altLang="en-US" sz="2000">
              <a:latin typeface="Times New Roman" panose="02020603050405020304" charset="0"/>
              <a:ea typeface="宋体" panose="02010600030101010101" pitchFamily="2" charset="-122"/>
              <a:cs typeface="Times New Roman" panose="02020603050405020304" charset="0"/>
            </a:endParaRPr>
          </a:p>
          <a:p>
            <a:pPr lvl="2">
              <a:lnSpc>
                <a:spcPct val="150000"/>
              </a:lnSpc>
            </a:pPr>
            <a:r>
              <a:rPr lang="zh-CN" altLang="en-US" sz="2000">
                <a:latin typeface="Times New Roman" panose="02020603050405020304" charset="0"/>
                <a:ea typeface="宋体" panose="02010600030101010101" pitchFamily="2" charset="-122"/>
                <a:cs typeface="Times New Roman" panose="02020603050405020304" charset="0"/>
              </a:rPr>
              <a:t>技术目标和解决问题：神经活动成像</a:t>
            </a:r>
            <a:endParaRPr lang="zh-CN" altLang="en-US" sz="2000">
              <a:latin typeface="Times New Roman" panose="02020603050405020304" charset="0"/>
              <a:ea typeface="宋体" panose="02010600030101010101" pitchFamily="2" charset="-122"/>
              <a:cs typeface="Times New Roman" panose="02020603050405020304" charset="0"/>
            </a:endParaRPr>
          </a:p>
          <a:p>
            <a:pPr lvl="2">
              <a:lnSpc>
                <a:spcPct val="150000"/>
              </a:lnSpc>
            </a:pPr>
            <a:r>
              <a:rPr lang="zh-CN" altLang="en-US" sz="2000">
                <a:latin typeface="Times New Roman" panose="02020603050405020304" charset="0"/>
                <a:ea typeface="宋体" panose="02010600030101010101" pitchFamily="2" charset="-122"/>
                <a:cs typeface="Times New Roman" panose="02020603050405020304" charset="0"/>
              </a:rPr>
              <a:t>成像基础：光学</a:t>
            </a:r>
            <a:endParaRPr lang="zh-CN" altLang="en-US" sz="2000">
              <a:latin typeface="Times New Roman" panose="02020603050405020304" charset="0"/>
              <a:ea typeface="宋体" panose="02010600030101010101" pitchFamily="2" charset="-122"/>
              <a:cs typeface="Times New Roman" panose="02020603050405020304" charset="0"/>
            </a:endParaRPr>
          </a:p>
          <a:p>
            <a:pPr lvl="2">
              <a:lnSpc>
                <a:spcPct val="150000"/>
              </a:lnSpc>
            </a:pPr>
            <a:r>
              <a:rPr lang="zh-CN" altLang="en-US" sz="2000">
                <a:latin typeface="Times New Roman" panose="02020603050405020304" charset="0"/>
                <a:ea typeface="宋体" panose="02010600030101010101" pitchFamily="2" charset="-122"/>
                <a:cs typeface="Times New Roman" panose="02020603050405020304" charset="0"/>
              </a:rPr>
              <a:t>测量对象：含氧血红蛋白和脱氧血红蛋白的浓度变化</a:t>
            </a:r>
            <a:endParaRPr lang="zh-CN" altLang="en-US" sz="2000">
              <a:latin typeface="Times New Roman" panose="02020603050405020304" charset="0"/>
              <a:ea typeface="宋体" panose="02010600030101010101" pitchFamily="2" charset="-122"/>
              <a:cs typeface="Times New Roman" panose="02020603050405020304" charset="0"/>
            </a:endParaRPr>
          </a:p>
        </p:txBody>
      </p:sp>
    </p:spTree>
    <p:custDataLst>
      <p:tags r:id="rId1"/>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fNIRS</a:t>
            </a:r>
            <a:r>
              <a:rPr lang="zh-CN" altLang="en-US"/>
              <a:t>基本概念（特点）</a:t>
            </a:r>
            <a:endParaRPr lang="zh-CN" altLang="en-US"/>
          </a:p>
        </p:txBody>
      </p:sp>
      <p:pic>
        <p:nvPicPr>
          <p:cNvPr id="5" name="内容占位符 4"/>
          <p:cNvPicPr>
            <a:picLocks noChangeAspect="1"/>
          </p:cNvPicPr>
          <p:nvPr>
            <p:ph sz="half" idx="1"/>
          </p:nvPr>
        </p:nvPicPr>
        <p:blipFill>
          <a:blip r:embed="rId1"/>
          <a:stretch>
            <a:fillRect/>
          </a:stretch>
        </p:blipFill>
        <p:spPr>
          <a:xfrm>
            <a:off x="608330" y="1475105"/>
            <a:ext cx="7357745" cy="4735195"/>
          </a:xfrm>
          <a:prstGeom prst="rect">
            <a:avLst/>
          </a:prstGeom>
        </p:spPr>
      </p:pic>
      <p:sp>
        <p:nvSpPr>
          <p:cNvPr id="6" name="矩形 5"/>
          <p:cNvSpPr/>
          <p:nvPr/>
        </p:nvSpPr>
        <p:spPr>
          <a:xfrm>
            <a:off x="5659120" y="1577340"/>
            <a:ext cx="2213610" cy="4768215"/>
          </a:xfrm>
          <a:prstGeom prst="rect">
            <a:avLst/>
          </a:prstGeom>
          <a:noFill/>
          <a:ln>
            <a:solidFill>
              <a:schemeClr val="accent6"/>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7" name="文本框 6"/>
          <p:cNvSpPr txBox="1"/>
          <p:nvPr/>
        </p:nvSpPr>
        <p:spPr>
          <a:xfrm>
            <a:off x="8453120" y="2630170"/>
            <a:ext cx="3423285" cy="1753235"/>
          </a:xfrm>
          <a:prstGeom prst="rect">
            <a:avLst/>
          </a:prstGeom>
          <a:noFill/>
        </p:spPr>
        <p:txBody>
          <a:bodyPr wrap="square" rtlCol="0">
            <a:spAutoFit/>
          </a:bodyPr>
          <a:p>
            <a:r>
              <a:rPr lang="zh-CN" altLang="en-US">
                <a:latin typeface="Times New Roman" panose="02020603050405020304" charset="0"/>
                <a:cs typeface="Times New Roman" panose="02020603050405020304" charset="0"/>
              </a:rPr>
              <a:t>比</a:t>
            </a:r>
            <a:r>
              <a:rPr lang="en-US" altLang="zh-CN">
                <a:latin typeface="Times New Roman" panose="02020603050405020304" charset="0"/>
                <a:cs typeface="Times New Roman" panose="02020603050405020304" charset="0"/>
              </a:rPr>
              <a:t>fMRI</a:t>
            </a:r>
            <a:r>
              <a:rPr lang="zh-CN" altLang="en-US">
                <a:latin typeface="Times New Roman" panose="02020603050405020304" charset="0"/>
                <a:cs typeface="Times New Roman" panose="02020603050405020304" charset="0"/>
              </a:rPr>
              <a:t>更好的时间分辨率</a:t>
            </a:r>
            <a:endParaRPr lang="zh-CN" altLang="en-US">
              <a:latin typeface="Times New Roman" panose="02020603050405020304" charset="0"/>
              <a:cs typeface="Times New Roman" panose="02020603050405020304" charset="0"/>
            </a:endParaRPr>
          </a:p>
          <a:p>
            <a:endParaRPr lang="zh-CN" altLang="en-US">
              <a:latin typeface="Times New Roman" panose="02020603050405020304" charset="0"/>
              <a:cs typeface="Times New Roman" panose="02020603050405020304" charset="0"/>
            </a:endParaRPr>
          </a:p>
          <a:p>
            <a:r>
              <a:rPr lang="zh-CN" altLang="en-US">
                <a:latin typeface="Times New Roman" panose="02020603050405020304" charset="0"/>
                <a:cs typeface="Times New Roman" panose="02020603050405020304" charset="0"/>
              </a:rPr>
              <a:t>比</a:t>
            </a:r>
            <a:r>
              <a:rPr lang="en-US" altLang="zh-CN">
                <a:latin typeface="Times New Roman" panose="02020603050405020304" charset="0"/>
                <a:cs typeface="Times New Roman" panose="02020603050405020304" charset="0"/>
              </a:rPr>
              <a:t>EEG</a:t>
            </a:r>
            <a:r>
              <a:rPr lang="zh-CN" altLang="en-US">
                <a:latin typeface="Times New Roman" panose="02020603050405020304" charset="0"/>
                <a:cs typeface="Times New Roman" panose="02020603050405020304" charset="0"/>
              </a:rPr>
              <a:t>更好的空间分辨率</a:t>
            </a:r>
            <a:endParaRPr lang="zh-CN" altLang="en-US">
              <a:latin typeface="Times New Roman" panose="02020603050405020304" charset="0"/>
              <a:cs typeface="Times New Roman" panose="02020603050405020304" charset="0"/>
            </a:endParaRPr>
          </a:p>
          <a:p>
            <a:endParaRPr lang="zh-CN" altLang="en-US">
              <a:latin typeface="Times New Roman" panose="02020603050405020304" charset="0"/>
              <a:cs typeface="Times New Roman" panose="02020603050405020304" charset="0"/>
            </a:endParaRPr>
          </a:p>
          <a:p>
            <a:r>
              <a:rPr lang="zh-CN" altLang="en-US">
                <a:latin typeface="Times New Roman" panose="02020603050405020304" charset="0"/>
                <a:cs typeface="Times New Roman" panose="02020603050405020304" charset="0"/>
              </a:rPr>
              <a:t>头动要求低，良好的生态效度</a:t>
            </a:r>
            <a:endParaRPr lang="zh-CN" altLang="en-US">
              <a:latin typeface="Times New Roman" panose="02020603050405020304" charset="0"/>
              <a:cs typeface="Times New Roman" panose="02020603050405020304" charset="0"/>
            </a:endParaRPr>
          </a:p>
          <a:p>
            <a:endParaRPr lang="zh-CN" altLang="en-US">
              <a:latin typeface="Times New Roman" panose="02020603050405020304" charset="0"/>
              <a:cs typeface="Times New Roman" panose="02020603050405020304" charset="0"/>
            </a:endParaRPr>
          </a:p>
        </p:txBody>
      </p:sp>
    </p:spTree>
    <p:custDataLst>
      <p:tags r:id="rId2"/>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fNIRS</a:t>
            </a:r>
            <a:r>
              <a:rPr lang="zh-CN" altLang="en-US"/>
              <a:t>成像原理</a:t>
            </a:r>
            <a:endParaRPr lang="zh-CN" altLang="en-US"/>
          </a:p>
        </p:txBody>
      </p:sp>
      <p:sp>
        <p:nvSpPr>
          <p:cNvPr id="3" name="内容占位符 2"/>
          <p:cNvSpPr>
            <a:spLocks noGrp="1"/>
          </p:cNvSpPr>
          <p:nvPr>
            <p:ph idx="1"/>
          </p:nvPr>
        </p:nvSpPr>
        <p:spPr>
          <a:xfrm>
            <a:off x="608330" y="1490345"/>
            <a:ext cx="10968990" cy="5242560"/>
          </a:xfrm>
        </p:spPr>
        <p:txBody>
          <a:bodyPr/>
          <a:p>
            <a:r>
              <a:rPr lang="zh-CN" altLang="en-US">
                <a:latin typeface="宋体" panose="02010600030101010101" pitchFamily="2" charset="-122"/>
                <a:ea typeface="宋体" panose="02010600030101010101" pitchFamily="2" charset="-122"/>
                <a:cs typeface="宋体" panose="02010600030101010101" pitchFamily="2" charset="-122"/>
              </a:rPr>
              <a:t>近红外光是一种介于可见光和中红外光之间的电磁波，波长为</a:t>
            </a:r>
            <a:r>
              <a:rPr lang="en-US" altLang="zh-CN">
                <a:latin typeface="宋体" panose="02010600030101010101" pitchFamily="2" charset="-122"/>
                <a:ea typeface="宋体" panose="02010600030101010101" pitchFamily="2" charset="-122"/>
                <a:cs typeface="宋体" panose="02010600030101010101" pitchFamily="2" charset="-122"/>
              </a:rPr>
              <a:t>780~2526nm</a:t>
            </a:r>
            <a:r>
              <a:rPr lang="zh-CN" altLang="en-US">
                <a:latin typeface="宋体" panose="02010600030101010101" pitchFamily="2" charset="-122"/>
                <a:ea typeface="宋体" panose="02010600030101010101" pitchFamily="2" charset="-122"/>
                <a:cs typeface="宋体" panose="02010600030101010101" pitchFamily="2" charset="-122"/>
              </a:rPr>
              <a:t>的光谱区。</a:t>
            </a:r>
            <a:endParaRPr lang="zh-CN" altLang="en-US">
              <a:latin typeface="宋体" panose="02010600030101010101" pitchFamily="2" charset="-122"/>
              <a:ea typeface="宋体" panose="02010600030101010101" pitchFamily="2" charset="-122"/>
              <a:cs typeface="宋体" panose="02010600030101010101" pitchFamily="2" charset="-122"/>
            </a:endParaRPr>
          </a:p>
          <a:p>
            <a:pPr lvl="0"/>
            <a:r>
              <a:rPr lang="zh-CN" altLang="en-US">
                <a:latin typeface="宋体" panose="02010600030101010101" pitchFamily="2" charset="-122"/>
                <a:ea typeface="宋体" panose="02010600030101010101" pitchFamily="2" charset="-122"/>
                <a:cs typeface="宋体" panose="02010600030101010101" pitchFamily="2" charset="-122"/>
              </a:rPr>
              <a:t>三种常见的</a:t>
            </a:r>
            <a:r>
              <a:rPr lang="en-US" altLang="zh-CN">
                <a:latin typeface="宋体" panose="02010600030101010101" pitchFamily="2" charset="-122"/>
                <a:ea typeface="宋体" panose="02010600030101010101" pitchFamily="2" charset="-122"/>
                <a:cs typeface="宋体" panose="02010600030101010101" pitchFamily="2" charset="-122"/>
              </a:rPr>
              <a:t>fNIRS</a:t>
            </a:r>
            <a:r>
              <a:rPr lang="zh-CN" altLang="en-US">
                <a:latin typeface="宋体" panose="02010600030101010101" pitchFamily="2" charset="-122"/>
                <a:ea typeface="宋体" panose="02010600030101010101" pitchFamily="2" charset="-122"/>
                <a:cs typeface="宋体" panose="02010600030101010101" pitchFamily="2" charset="-122"/>
              </a:rPr>
              <a:t>成像技术</a:t>
            </a:r>
            <a:endParaRPr lang="zh-CN" altLang="en-US">
              <a:latin typeface="宋体" panose="02010600030101010101" pitchFamily="2" charset="-122"/>
              <a:ea typeface="宋体" panose="02010600030101010101" pitchFamily="2" charset="-122"/>
              <a:cs typeface="宋体" panose="02010600030101010101" pitchFamily="2" charset="-122"/>
            </a:endParaRPr>
          </a:p>
          <a:p>
            <a:pPr lvl="1"/>
            <a:r>
              <a:rPr lang="zh-CN" altLang="en-US" b="1">
                <a:latin typeface="宋体" panose="02010600030101010101" pitchFamily="2" charset="-122"/>
                <a:ea typeface="宋体" panose="02010600030101010101" pitchFamily="2" charset="-122"/>
                <a:cs typeface="宋体" panose="02010600030101010101" pitchFamily="2" charset="-122"/>
              </a:rPr>
              <a:t>连续波（最常见）</a:t>
            </a:r>
            <a:endParaRPr lang="zh-CN" altLang="en-US" b="1">
              <a:latin typeface="宋体" panose="02010600030101010101" pitchFamily="2" charset="-122"/>
              <a:ea typeface="宋体" panose="02010600030101010101" pitchFamily="2" charset="-122"/>
              <a:cs typeface="宋体" panose="02010600030101010101" pitchFamily="2" charset="-122"/>
            </a:endParaRPr>
          </a:p>
          <a:p>
            <a:pPr lvl="2"/>
            <a:r>
              <a:rPr lang="zh-CN" altLang="en-US" b="1">
                <a:latin typeface="宋体" panose="02010600030101010101" pitchFamily="2" charset="-122"/>
                <a:ea typeface="宋体" panose="02010600030101010101" pitchFamily="2" charset="-122"/>
                <a:cs typeface="宋体" panose="02010600030101010101" pitchFamily="2" charset="-122"/>
              </a:rPr>
              <a:t>连续波</a:t>
            </a:r>
            <a:r>
              <a:rPr lang="en-US" altLang="zh-CN" b="1">
                <a:latin typeface="宋体" panose="02010600030101010101" pitchFamily="2" charset="-122"/>
                <a:ea typeface="宋体" panose="02010600030101010101" pitchFamily="2" charset="-122"/>
                <a:cs typeface="宋体" panose="02010600030101010101" pitchFamily="2" charset="-122"/>
              </a:rPr>
              <a:t>fNIRS</a:t>
            </a:r>
            <a:r>
              <a:rPr lang="zh-CN" altLang="en-US" b="1">
                <a:latin typeface="宋体" panose="02010600030101010101" pitchFamily="2" charset="-122"/>
                <a:ea typeface="宋体" panose="02010600030101010101" pitchFamily="2" charset="-122"/>
                <a:cs typeface="宋体" panose="02010600030101010101" pitchFamily="2" charset="-122"/>
              </a:rPr>
              <a:t>仪器使用连续发射的近红外光（通常为两个或者三个波长），并通过估计输入和输出的光强的比率来测量由组织</a:t>
            </a:r>
            <a:r>
              <a:rPr lang="zh-CN" altLang="en-US" b="1">
                <a:solidFill>
                  <a:srgbClr val="FF0000"/>
                </a:solidFill>
                <a:latin typeface="宋体" panose="02010600030101010101" pitchFamily="2" charset="-122"/>
                <a:ea typeface="宋体" panose="02010600030101010101" pitchFamily="2" charset="-122"/>
                <a:cs typeface="宋体" panose="02010600030101010101" pitchFamily="2" charset="-122"/>
              </a:rPr>
              <a:t>散射</a:t>
            </a:r>
            <a:r>
              <a:rPr lang="zh-CN" altLang="en-US" b="1">
                <a:latin typeface="宋体" panose="02010600030101010101" pitchFamily="2" charset="-122"/>
                <a:ea typeface="宋体" panose="02010600030101010101" pitchFamily="2" charset="-122"/>
                <a:cs typeface="宋体" panose="02010600030101010101" pitchFamily="2" charset="-122"/>
              </a:rPr>
              <a:t>和</a:t>
            </a:r>
            <a:r>
              <a:rPr lang="zh-CN" altLang="en-US" b="1">
                <a:solidFill>
                  <a:srgbClr val="FF0000"/>
                </a:solidFill>
                <a:latin typeface="宋体" panose="02010600030101010101" pitchFamily="2" charset="-122"/>
                <a:ea typeface="宋体" panose="02010600030101010101" pitchFamily="2" charset="-122"/>
                <a:cs typeface="宋体" panose="02010600030101010101" pitchFamily="2" charset="-122"/>
              </a:rPr>
              <a:t>吸收</a:t>
            </a:r>
            <a:r>
              <a:rPr lang="zh-CN" altLang="en-US" b="1">
                <a:latin typeface="宋体" panose="02010600030101010101" pitchFamily="2" charset="-122"/>
                <a:ea typeface="宋体" panose="02010600030101010101" pitchFamily="2" charset="-122"/>
                <a:cs typeface="宋体" panose="02010600030101010101" pitchFamily="2" charset="-122"/>
              </a:rPr>
              <a:t>引起的光衰减。通过从后面的衰减测量值减去第一个衰减测量值来估计衰减量的变化，并用于推到含氧和脱氧血红蛋白浓度变化。</a:t>
            </a:r>
            <a:endParaRPr lang="zh-CN" altLang="en-US" b="1">
              <a:latin typeface="宋体" panose="02010600030101010101" pitchFamily="2" charset="-122"/>
              <a:ea typeface="宋体" panose="02010600030101010101" pitchFamily="2" charset="-122"/>
              <a:cs typeface="宋体" panose="02010600030101010101" pitchFamily="2" charset="-122"/>
            </a:endParaRPr>
          </a:p>
          <a:p>
            <a:pPr lvl="1"/>
            <a:r>
              <a:rPr lang="zh-CN" altLang="en-US">
                <a:latin typeface="宋体" panose="02010600030101010101" pitchFamily="2" charset="-122"/>
                <a:ea typeface="宋体" panose="02010600030101010101" pitchFamily="2" charset="-122"/>
                <a:cs typeface="宋体" panose="02010600030101010101" pitchFamily="2" charset="-122"/>
              </a:rPr>
              <a:t>频域</a:t>
            </a:r>
            <a:endParaRPr lang="zh-CN" altLang="en-US">
              <a:latin typeface="宋体" panose="02010600030101010101" pitchFamily="2" charset="-122"/>
              <a:ea typeface="宋体" panose="02010600030101010101" pitchFamily="2" charset="-122"/>
              <a:cs typeface="宋体" panose="02010600030101010101" pitchFamily="2" charset="-122"/>
            </a:endParaRPr>
          </a:p>
          <a:p>
            <a:pPr lvl="1"/>
            <a:r>
              <a:rPr lang="zh-CN" altLang="en-US">
                <a:latin typeface="宋体" panose="02010600030101010101" pitchFamily="2" charset="-122"/>
                <a:ea typeface="宋体" panose="02010600030101010101" pitchFamily="2" charset="-122"/>
                <a:cs typeface="宋体" panose="02010600030101010101" pitchFamily="2" charset="-122"/>
              </a:rPr>
              <a:t>时域</a:t>
            </a:r>
            <a:endParaRPr lang="zh-CN" altLang="en-US">
              <a:latin typeface="宋体" panose="02010600030101010101" pitchFamily="2" charset="-122"/>
              <a:ea typeface="宋体" panose="02010600030101010101" pitchFamily="2" charset="-122"/>
              <a:cs typeface="宋体" panose="02010600030101010101" pitchFamily="2" charset="-122"/>
            </a:endParaRPr>
          </a:p>
          <a:p>
            <a:pPr lvl="0"/>
            <a:r>
              <a:rPr lang="en-US" altLang="zh-CN">
                <a:latin typeface="宋体" panose="02010600030101010101" pitchFamily="2" charset="-122"/>
                <a:ea typeface="宋体" panose="02010600030101010101" pitchFamily="2" charset="-122"/>
                <a:cs typeface="宋体" panose="02010600030101010101" pitchFamily="2" charset="-122"/>
              </a:rPr>
              <a:t>fNIRS</a:t>
            </a:r>
            <a:r>
              <a:rPr lang="zh-CN" altLang="en-US">
                <a:latin typeface="宋体" panose="02010600030101010101" pitchFamily="2" charset="-122"/>
                <a:ea typeface="宋体" panose="02010600030101010101" pitchFamily="2" charset="-122"/>
                <a:cs typeface="宋体" panose="02010600030101010101" pitchFamily="2" charset="-122"/>
              </a:rPr>
              <a:t>三大成像原理</a:t>
            </a:r>
            <a:endParaRPr lang="zh-CN" altLang="en-US">
              <a:latin typeface="宋体" panose="02010600030101010101" pitchFamily="2" charset="-122"/>
              <a:ea typeface="宋体" panose="02010600030101010101" pitchFamily="2" charset="-122"/>
              <a:cs typeface="宋体" panose="02010600030101010101" pitchFamily="2" charset="-122"/>
            </a:endParaRPr>
          </a:p>
          <a:p>
            <a:pPr lvl="1"/>
            <a:r>
              <a:rPr lang="zh-CN" altLang="en-US">
                <a:latin typeface="宋体" panose="02010600030101010101" pitchFamily="2" charset="-122"/>
                <a:ea typeface="宋体" panose="02010600030101010101" pitchFamily="2" charset="-122"/>
                <a:cs typeface="宋体" panose="02010600030101010101" pitchFamily="2" charset="-122"/>
              </a:rPr>
              <a:t>生物学原理</a:t>
            </a:r>
            <a:endParaRPr lang="zh-CN" altLang="en-US">
              <a:latin typeface="宋体" panose="02010600030101010101" pitchFamily="2" charset="-122"/>
              <a:ea typeface="宋体" panose="02010600030101010101" pitchFamily="2" charset="-122"/>
              <a:cs typeface="宋体" panose="02010600030101010101" pitchFamily="2" charset="-122"/>
            </a:endParaRPr>
          </a:p>
          <a:p>
            <a:pPr lvl="1"/>
            <a:r>
              <a:rPr lang="zh-CN" altLang="en-US">
                <a:latin typeface="宋体" panose="02010600030101010101" pitchFamily="2" charset="-122"/>
                <a:ea typeface="宋体" panose="02010600030101010101" pitchFamily="2" charset="-122"/>
                <a:cs typeface="宋体" panose="02010600030101010101" pitchFamily="2" charset="-122"/>
              </a:rPr>
              <a:t>光化学原理</a:t>
            </a:r>
            <a:endParaRPr lang="zh-CN" altLang="en-US">
              <a:latin typeface="宋体" panose="02010600030101010101" pitchFamily="2" charset="-122"/>
              <a:ea typeface="宋体" panose="02010600030101010101" pitchFamily="2" charset="-122"/>
              <a:cs typeface="宋体" panose="02010600030101010101" pitchFamily="2" charset="-122"/>
            </a:endParaRPr>
          </a:p>
          <a:p>
            <a:pPr lvl="1"/>
            <a:r>
              <a:rPr lang="zh-CN" altLang="en-US">
                <a:latin typeface="宋体" panose="02010600030101010101" pitchFamily="2" charset="-122"/>
                <a:ea typeface="宋体" panose="02010600030101010101" pitchFamily="2" charset="-122"/>
                <a:cs typeface="宋体" panose="02010600030101010101" pitchFamily="2" charset="-122"/>
              </a:rPr>
              <a:t>数学原理</a:t>
            </a:r>
            <a:endParaRPr lang="zh-CN" altLang="en-US">
              <a:latin typeface="宋体" panose="02010600030101010101" pitchFamily="2" charset="-122"/>
              <a:ea typeface="宋体" panose="02010600030101010101" pitchFamily="2" charset="-122"/>
              <a:cs typeface="宋体" panose="02010600030101010101" pitchFamily="2" charset="-122"/>
            </a:endParaRPr>
          </a:p>
        </p:txBody>
      </p:sp>
    </p:spTree>
    <p:custDataLst>
      <p:tags r:id="rId1"/>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fNIRS</a:t>
            </a:r>
            <a:r>
              <a:rPr lang="zh-CN" altLang="en-US"/>
              <a:t>成像原理（生物学原理）</a:t>
            </a:r>
            <a:endParaRPr lang="zh-CN" altLang="en-US"/>
          </a:p>
        </p:txBody>
      </p:sp>
      <p:sp>
        <p:nvSpPr>
          <p:cNvPr id="3" name="内容占位符 2"/>
          <p:cNvSpPr>
            <a:spLocks noGrp="1"/>
          </p:cNvSpPr>
          <p:nvPr>
            <p:ph idx="1"/>
          </p:nvPr>
        </p:nvSpPr>
        <p:spPr>
          <a:xfrm>
            <a:off x="608330" y="1490345"/>
            <a:ext cx="7623810" cy="4759325"/>
          </a:xfrm>
        </p:spPr>
        <p:txBody>
          <a:bodyPr/>
          <a:p>
            <a:r>
              <a:rPr lang="zh-CN" altLang="en-US"/>
              <a:t>神经血管耦合机制</a:t>
            </a:r>
            <a:endParaRPr lang="zh-CN" altLang="en-US"/>
          </a:p>
          <a:p>
            <a:pPr lvl="1"/>
            <a:endParaRPr lang="en-US" altLang="zh-CN"/>
          </a:p>
        </p:txBody>
      </p:sp>
      <p:pic>
        <p:nvPicPr>
          <p:cNvPr id="4" name="图片 3"/>
          <p:cNvPicPr>
            <a:picLocks noChangeAspect="1"/>
          </p:cNvPicPr>
          <p:nvPr/>
        </p:nvPicPr>
        <p:blipFill>
          <a:blip r:embed="rId1"/>
          <a:stretch>
            <a:fillRect/>
          </a:stretch>
        </p:blipFill>
        <p:spPr>
          <a:xfrm>
            <a:off x="783590" y="2072005"/>
            <a:ext cx="6623685" cy="4003040"/>
          </a:xfrm>
          <a:prstGeom prst="rect">
            <a:avLst/>
          </a:prstGeom>
        </p:spPr>
      </p:pic>
      <p:sp>
        <p:nvSpPr>
          <p:cNvPr id="5" name="文本框 4"/>
          <p:cNvSpPr txBox="1"/>
          <p:nvPr/>
        </p:nvSpPr>
        <p:spPr>
          <a:xfrm>
            <a:off x="7713980" y="2891155"/>
            <a:ext cx="4244975" cy="1337945"/>
          </a:xfrm>
          <a:prstGeom prst="rect">
            <a:avLst/>
          </a:prstGeom>
          <a:noFill/>
        </p:spPr>
        <p:txBody>
          <a:bodyPr wrap="square" rtlCol="0">
            <a:spAutoFit/>
          </a:bodyPr>
          <a:p>
            <a:pPr>
              <a:lnSpc>
                <a:spcPct val="150000"/>
              </a:lnSpc>
            </a:pPr>
            <a:r>
              <a:rPr lang="zh-CN" altLang="en-US"/>
              <a:t>神经活动增加</a:t>
            </a:r>
            <a:r>
              <a:rPr lang="en-US" altLang="zh-CN"/>
              <a:t>ATP</a:t>
            </a:r>
            <a:r>
              <a:rPr lang="zh-CN" altLang="en-US"/>
              <a:t>、氧和谷氨酸的消耗，此时局部脑血流（</a:t>
            </a:r>
            <a:r>
              <a:rPr lang="en-US" altLang="zh-CN"/>
              <a:t>rCBF</a:t>
            </a:r>
            <a:r>
              <a:rPr lang="zh-CN" altLang="en-US"/>
              <a:t>）增加，用于提供氧和营养物质，并带走</a:t>
            </a:r>
            <a:r>
              <a:rPr lang="en-US" altLang="zh-CN"/>
              <a:t>CO2</a:t>
            </a:r>
            <a:r>
              <a:rPr lang="zh-CN" altLang="en-US"/>
              <a:t>和废物。</a:t>
            </a:r>
            <a:endParaRPr lang="zh-CN" altLang="en-US"/>
          </a:p>
        </p:txBody>
      </p:sp>
    </p:spTree>
    <p:custDataLst>
      <p:tags r:id="rId2"/>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fNIRS</a:t>
            </a:r>
            <a:r>
              <a:rPr lang="zh-CN" altLang="en-US"/>
              <a:t>成像原理（生物学原理）</a:t>
            </a:r>
            <a:endParaRPr lang="zh-CN" altLang="en-US"/>
          </a:p>
        </p:txBody>
      </p:sp>
      <p:sp>
        <p:nvSpPr>
          <p:cNvPr id="3" name="内容占位符 2"/>
          <p:cNvSpPr>
            <a:spLocks noGrp="1"/>
          </p:cNvSpPr>
          <p:nvPr>
            <p:ph idx="1"/>
          </p:nvPr>
        </p:nvSpPr>
        <p:spPr>
          <a:xfrm>
            <a:off x="608330" y="1490345"/>
            <a:ext cx="7623810" cy="4759325"/>
          </a:xfrm>
        </p:spPr>
        <p:txBody>
          <a:bodyPr/>
          <a:p>
            <a:r>
              <a:rPr lang="zh-CN" altLang="en-US"/>
              <a:t>神经血管耦合机制的时间与空间特性：</a:t>
            </a:r>
            <a:endParaRPr lang="zh-CN" altLang="en-US"/>
          </a:p>
          <a:p>
            <a:pPr lvl="1"/>
            <a:endParaRPr lang="en-US" altLang="zh-CN"/>
          </a:p>
        </p:txBody>
      </p:sp>
      <p:pic>
        <p:nvPicPr>
          <p:cNvPr id="7" name="图片 6"/>
          <p:cNvPicPr>
            <a:picLocks noChangeAspect="1"/>
          </p:cNvPicPr>
          <p:nvPr/>
        </p:nvPicPr>
        <p:blipFill>
          <a:blip r:embed="rId1"/>
          <a:stretch>
            <a:fillRect/>
          </a:stretch>
        </p:blipFill>
        <p:spPr>
          <a:xfrm>
            <a:off x="543560" y="2534285"/>
            <a:ext cx="5034915" cy="3480435"/>
          </a:xfrm>
          <a:prstGeom prst="rect">
            <a:avLst/>
          </a:prstGeom>
        </p:spPr>
      </p:pic>
      <p:sp>
        <p:nvSpPr>
          <p:cNvPr id="8" name="文本框 7"/>
          <p:cNvSpPr txBox="1"/>
          <p:nvPr/>
        </p:nvSpPr>
        <p:spPr>
          <a:xfrm>
            <a:off x="6899910" y="2038350"/>
            <a:ext cx="4578350" cy="3830955"/>
          </a:xfrm>
          <a:prstGeom prst="rect">
            <a:avLst/>
          </a:prstGeom>
          <a:noFill/>
        </p:spPr>
        <p:txBody>
          <a:bodyPr wrap="square" rtlCol="0">
            <a:spAutoFit/>
          </a:bodyPr>
          <a:p>
            <a:pPr>
              <a:lnSpc>
                <a:spcPct val="150000"/>
              </a:lnSpc>
            </a:pPr>
            <a:r>
              <a:rPr lang="zh-CN" altLang="en-US"/>
              <a:t>注意：</a:t>
            </a:r>
            <a:r>
              <a:rPr lang="zh-CN" altLang="zh-CN">
                <a:latin typeface="Arial" panose="020B0604020202020204" pitchFamily="34" charset="0"/>
                <a:ea typeface="宋体" panose="02010600030101010101" pitchFamily="2" charset="-122"/>
                <a:cs typeface="+mn-ea"/>
                <a:sym typeface="+mn-ea"/>
              </a:rPr>
              <a:t>大脑血流变化速度比神经激活延迟</a:t>
            </a:r>
            <a:r>
              <a:rPr lang="en-US" altLang="zh-CN">
                <a:latin typeface="Arial" panose="020B0604020202020204" pitchFamily="34" charset="0"/>
                <a:ea typeface="宋体" panose="02010600030101010101" pitchFamily="2" charset="-122"/>
                <a:cs typeface="+mn-ea"/>
                <a:sym typeface="+mn-ea"/>
              </a:rPr>
              <a:t>1~2</a:t>
            </a:r>
            <a:r>
              <a:rPr lang="zh-CN" altLang="en-US">
                <a:latin typeface="Arial" panose="020B0604020202020204" pitchFamily="34" charset="0"/>
                <a:ea typeface="宋体" panose="02010600030101010101" pitchFamily="2" charset="-122"/>
                <a:cs typeface="+mn-ea"/>
                <a:sym typeface="+mn-ea"/>
              </a:rPr>
              <a:t>秒，且约在神经反应后的</a:t>
            </a:r>
            <a:r>
              <a:rPr lang="en-US" altLang="zh-CN">
                <a:latin typeface="Arial" panose="020B0604020202020204" pitchFamily="34" charset="0"/>
                <a:ea typeface="宋体" panose="02010600030101010101" pitchFamily="2" charset="-122"/>
                <a:cs typeface="+mn-ea"/>
                <a:sym typeface="+mn-ea"/>
              </a:rPr>
              <a:t>4~6</a:t>
            </a:r>
            <a:r>
              <a:rPr lang="zh-CN" altLang="en-US">
                <a:latin typeface="Arial" panose="020B0604020202020204" pitchFamily="34" charset="0"/>
                <a:ea typeface="宋体" panose="02010600030101010101" pitchFamily="2" charset="-122"/>
                <a:cs typeface="+mn-ea"/>
                <a:sym typeface="+mn-ea"/>
              </a:rPr>
              <a:t>秒达到峰值。</a:t>
            </a:r>
            <a:endParaRPr lang="zh-CN" altLang="en-US">
              <a:latin typeface="Arial" panose="020B0604020202020204" pitchFamily="34" charset="0"/>
              <a:ea typeface="宋体" panose="02010600030101010101" pitchFamily="2" charset="-122"/>
              <a:cs typeface="+mn-ea"/>
              <a:sym typeface="+mn-ea"/>
            </a:endParaRPr>
          </a:p>
          <a:p>
            <a:pPr>
              <a:lnSpc>
                <a:spcPct val="150000"/>
              </a:lnSpc>
            </a:pPr>
            <a:endParaRPr kumimoji="0" lang="zh-CN" altLang="en-US" i="0" u="none" strike="noStrike" kern="1200" cap="none" spc="0" normalizeH="0" baseline="0" noProof="1">
              <a:solidFill>
                <a:schemeClr val="tx1"/>
              </a:solidFill>
              <a:latin typeface="Arial" panose="020B0604020202020204" pitchFamily="34" charset="0"/>
              <a:ea typeface="宋体" panose="02010600030101010101" pitchFamily="2" charset="-122"/>
              <a:cs typeface="+mn-ea"/>
              <a:sym typeface="+mn-ea"/>
            </a:endParaRPr>
          </a:p>
          <a:p>
            <a:pPr>
              <a:lnSpc>
                <a:spcPct val="150000"/>
              </a:lnSpc>
            </a:pPr>
            <a:r>
              <a:rPr lang="zh-CN" altLang="en-US">
                <a:latin typeface="Arial" panose="020B0604020202020204" pitchFamily="34" charset="0"/>
                <a:ea typeface="宋体" panose="02010600030101010101" pitchFamily="2" charset="-122"/>
                <a:cs typeface="+mn-ea"/>
                <a:sym typeface="+mn-ea"/>
              </a:rPr>
              <a:t>同时，血管的空间分辨率最小可达到微米级，而当前空间分辨率最好的</a:t>
            </a:r>
            <a:r>
              <a:rPr lang="en-US" altLang="zh-CN">
                <a:latin typeface="Arial" panose="020B0604020202020204" pitchFamily="34" charset="0"/>
                <a:ea typeface="宋体" panose="02010600030101010101" pitchFamily="2" charset="-122"/>
                <a:cs typeface="+mn-ea"/>
                <a:sym typeface="+mn-ea"/>
              </a:rPr>
              <a:t>fMRI</a:t>
            </a:r>
            <a:r>
              <a:rPr lang="zh-CN" altLang="en-US">
                <a:latin typeface="Arial" panose="020B0604020202020204" pitchFamily="34" charset="0"/>
                <a:ea typeface="宋体" panose="02010600030101010101" pitchFamily="2" charset="-122"/>
                <a:cs typeface="+mn-ea"/>
                <a:sym typeface="+mn-ea"/>
              </a:rPr>
              <a:t>分辨率为毫米级，因此神经血管耦合机制能够很好地代表神经活动。</a:t>
            </a:r>
            <a:endParaRPr kumimoji="0" lang="zh-CN" altLang="zh-CN" i="0" u="none" strike="noStrike" kern="1200" cap="none" spc="0" normalizeH="0" baseline="0" noProof="1">
              <a:solidFill>
                <a:schemeClr val="tx1"/>
              </a:solidFill>
              <a:latin typeface="Arial" panose="020B0604020202020204" pitchFamily="34" charset="0"/>
              <a:ea typeface="宋体" panose="02010600030101010101" pitchFamily="2" charset="-122"/>
              <a:cs typeface="+mn-ea"/>
              <a:sym typeface="+mn-ea"/>
            </a:endParaRPr>
          </a:p>
          <a:p>
            <a:pPr>
              <a:lnSpc>
                <a:spcPct val="150000"/>
              </a:lnSpc>
            </a:pPr>
            <a:endParaRPr lang="zh-CN" altLang="en-US"/>
          </a:p>
        </p:txBody>
      </p:sp>
    </p:spTree>
    <p:custDataLst>
      <p:tags r:id="rId2"/>
    </p:custDataLst>
  </p:cSld>
  <p:clrMapOvr>
    <a:masterClrMapping/>
  </p:clrMapOvr>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00.xml><?xml version="1.0" encoding="utf-8"?>
<p:tagLst xmlns:p="http://schemas.openxmlformats.org/presentationml/2006/main">
  <p:tag name="KSO_WM_BEAUTIFY_FLAG" val="#wm#"/>
  <p:tag name="KSO_WM_TEMPLATE_CATEGORY" val="custom"/>
  <p:tag name="KSO_WM_TEMPLATE_INDEX" val="20205081"/>
</p:tagLst>
</file>

<file path=ppt/tags/tag101.xml><?xml version="1.0" encoding="utf-8"?>
<p:tagLst xmlns:p="http://schemas.openxmlformats.org/presentationml/2006/main">
  <p:tag name="KSO_WM_BEAUTIFY_FLAG" val="#wm#"/>
  <p:tag name="KSO_WM_TEMPLATE_CATEGORY" val="custom"/>
  <p:tag name="KSO_WM_TEMPLATE_INDEX" val="20205081"/>
</p:tagLst>
</file>

<file path=ppt/tags/tag102.xml><?xml version="1.0" encoding="utf-8"?>
<p:tagLst xmlns:p="http://schemas.openxmlformats.org/presentationml/2006/main">
  <p:tag name="commondata" val="eyJoZGlkIjoiODZkZDFlNzk3ZmNhZGE1MGNjOTQzMzRkZDU2OGI3ZDQifQ=="/>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2.xml><?xml version="1.0" encoding="utf-8"?>
<p:tagLst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63.xml><?xml version="1.0" encoding="utf-8"?>
<p:tagLst xmlns:p="http://schemas.openxmlformats.org/presentationml/2006/main">
  <p:tag name="KSO_WM_UNIT_ISCONTENTSTITLE" val="0"/>
  <p:tag name="KSO_WM_UNIT_ISNUMDGMTITLE" val="0"/>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Lst>
</file>

<file path=ppt/tags/tag64.xml><?xml version="1.0" encoding="utf-8"?>
<p:tagLst xmlns:p="http://schemas.openxmlformats.org/presentationml/2006/main">
  <p:tag name="KSO_WM_UNIT_ISCONTENTSTITLE" val="0"/>
  <p:tag name="KSO_WM_UNIT_ISNUMDGMTITLE" val="0"/>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65.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66.xml><?xml version="1.0" encoding="utf-8"?>
<p:tagLst xmlns:p="http://schemas.openxmlformats.org/presentationml/2006/main">
  <p:tag name="KSO_WM_BEAUTIFY_FLAG" val="#wm#"/>
  <p:tag name="KSO_WM_TEMPLATE_CATEGORY" val="custom"/>
  <p:tag name="KSO_WM_TEMPLATE_INDEX" val="20205081"/>
</p:tagLst>
</file>

<file path=ppt/tags/tag67.xml><?xml version="1.0" encoding="utf-8"?>
<p:tagLst xmlns:p="http://schemas.openxmlformats.org/presentationml/2006/main">
  <p:tag name="KSO_WM_BEAUTIFY_FLAG" val="#wm#"/>
  <p:tag name="KSO_WM_TEMPLATE_CATEGORY" val="custom"/>
  <p:tag name="KSO_WM_TEMPLATE_INDEX" val="20205081"/>
</p:tagLst>
</file>

<file path=ppt/tags/tag68.xml><?xml version="1.0" encoding="utf-8"?>
<p:tagLst xmlns:p="http://schemas.openxmlformats.org/presentationml/2006/main">
  <p:tag name="KSO_WM_BEAUTIFY_FLAG" val="#wm#"/>
  <p:tag name="KSO_WM_TEMPLATE_CATEGORY" val="custom"/>
  <p:tag name="KSO_WM_TEMPLATE_INDEX" val="20205081"/>
</p:tagLst>
</file>

<file path=ppt/tags/tag69.xml><?xml version="1.0" encoding="utf-8"?>
<p:tagLst xmlns:p="http://schemas.openxmlformats.org/presentationml/2006/main">
  <p:tag name="KSO_WM_BEAUTIFY_FLAG" val="#wm#"/>
  <p:tag name="KSO_WM_TEMPLATE_CATEGORY" val="custom"/>
  <p:tag name="KSO_WM_TEMPLATE_INDEX" val="20205081"/>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0.xml><?xml version="1.0" encoding="utf-8"?>
<p:tagLst xmlns:p="http://schemas.openxmlformats.org/presentationml/2006/main">
  <p:tag name="KSO_WM_BEAUTIFY_FLAG" val="#wm#"/>
  <p:tag name="KSO_WM_TEMPLATE_CATEGORY" val="custom"/>
  <p:tag name="KSO_WM_TEMPLATE_INDEX" val="20205081"/>
</p:tagLst>
</file>

<file path=ppt/tags/tag71.xml><?xml version="1.0" encoding="utf-8"?>
<p:tagLst xmlns:p="http://schemas.openxmlformats.org/presentationml/2006/main">
  <p:tag name="KSO_WM_BEAUTIFY_FLAG" val="#wm#"/>
  <p:tag name="KSO_WM_TEMPLATE_CATEGORY" val="custom"/>
  <p:tag name="KSO_WM_TEMPLATE_INDEX" val="20205081"/>
</p:tagLst>
</file>

<file path=ppt/tags/tag72.xml><?xml version="1.0" encoding="utf-8"?>
<p:tagLst xmlns:p="http://schemas.openxmlformats.org/presentationml/2006/main">
  <p:tag name="KSO_WM_BEAUTIFY_FLAG" val="#wm#"/>
  <p:tag name="KSO_WM_TEMPLATE_CATEGORY" val="custom"/>
  <p:tag name="KSO_WM_TEMPLATE_INDEX" val="20205081"/>
</p:tagLst>
</file>

<file path=ppt/tags/tag73.xml><?xml version="1.0" encoding="utf-8"?>
<p:tagLst xmlns:p="http://schemas.openxmlformats.org/presentationml/2006/main">
  <p:tag name="KSO_WM_BEAUTIFY_FLAG" val="#wm#"/>
  <p:tag name="KSO_WM_TEMPLATE_CATEGORY" val="custom"/>
  <p:tag name="KSO_WM_TEMPLATE_INDEX" val="20205081"/>
</p:tagLst>
</file>

<file path=ppt/tags/tag74.xml><?xml version="1.0" encoding="utf-8"?>
<p:tagLst xmlns:p="http://schemas.openxmlformats.org/presentationml/2006/main">
  <p:tag name="KSO_WM_BEAUTIFY_FLAG" val="#wm#"/>
  <p:tag name="KSO_WM_TEMPLATE_CATEGORY" val="custom"/>
  <p:tag name="KSO_WM_TEMPLATE_INDEX" val="20205081"/>
</p:tagLst>
</file>

<file path=ppt/tags/tag75.xml><?xml version="1.0" encoding="utf-8"?>
<p:tagLst xmlns:p="http://schemas.openxmlformats.org/presentationml/2006/main">
  <p:tag name="KSO_WM_BEAUTIFY_FLAG" val="#wm#"/>
  <p:tag name="KSO_WM_TEMPLATE_CATEGORY" val="custom"/>
  <p:tag name="KSO_WM_TEMPLATE_INDEX" val="20205081"/>
</p:tagLst>
</file>

<file path=ppt/tags/tag76.xml><?xml version="1.0" encoding="utf-8"?>
<p:tagLst xmlns:p="http://schemas.openxmlformats.org/presentationml/2006/main">
  <p:tag name="KSO_WM_BEAUTIFY_FLAG" val="#wm#"/>
  <p:tag name="KSO_WM_TEMPLATE_CATEGORY" val="custom"/>
  <p:tag name="KSO_WM_TEMPLATE_INDEX" val="20205081"/>
</p:tagLst>
</file>

<file path=ppt/tags/tag77.xml><?xml version="1.0" encoding="utf-8"?>
<p:tagLst xmlns:p="http://schemas.openxmlformats.org/presentationml/2006/main">
  <p:tag name="KSO_WM_BEAUTIFY_FLAG" val="#wm#"/>
  <p:tag name="KSO_WM_TEMPLATE_CATEGORY" val="custom"/>
  <p:tag name="KSO_WM_TEMPLATE_INDEX" val="20205081"/>
</p:tagLst>
</file>

<file path=ppt/tags/tag78.xml><?xml version="1.0" encoding="utf-8"?>
<p:tagLst xmlns:p="http://schemas.openxmlformats.org/presentationml/2006/main">
  <p:tag name="KSO_WM_BEAUTIFY_FLAG" val="#wm#"/>
  <p:tag name="KSO_WM_TEMPLATE_CATEGORY" val="custom"/>
  <p:tag name="KSO_WM_TEMPLATE_INDEX" val="20205081"/>
</p:tagLst>
</file>

<file path=ppt/tags/tag79.xml><?xml version="1.0" encoding="utf-8"?>
<p:tagLst xmlns:p="http://schemas.openxmlformats.org/presentationml/2006/main">
  <p:tag name="KSO_WM_BEAUTIFY_FLAG" val="#wm#"/>
  <p:tag name="KSO_WM_TEMPLATE_CATEGORY" val="custom"/>
  <p:tag name="KSO_WM_TEMPLATE_INDEX" val="20205081"/>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0.xml><?xml version="1.0" encoding="utf-8"?>
<p:tagLst xmlns:p="http://schemas.openxmlformats.org/presentationml/2006/main">
  <p:tag name="KSO_WM_BEAUTIFY_FLAG" val="#wm#"/>
  <p:tag name="KSO_WM_TEMPLATE_CATEGORY" val="custom"/>
  <p:tag name="KSO_WM_TEMPLATE_INDEX" val="20205081"/>
</p:tagLst>
</file>

<file path=ppt/tags/tag81.xml><?xml version="1.0" encoding="utf-8"?>
<p:tagLst xmlns:p="http://schemas.openxmlformats.org/presentationml/2006/main">
  <p:tag name="KSO_WM_BEAUTIFY_FLAG" val="#wm#"/>
  <p:tag name="KSO_WM_TEMPLATE_CATEGORY" val="custom"/>
  <p:tag name="KSO_WM_TEMPLATE_INDEX" val="20205081"/>
</p:tagLst>
</file>

<file path=ppt/tags/tag82.xml><?xml version="1.0" encoding="utf-8"?>
<p:tagLst xmlns:p="http://schemas.openxmlformats.org/presentationml/2006/main">
  <p:tag name="KSO_WM_BEAUTIFY_FLAG" val="#wm#"/>
  <p:tag name="KSO_WM_TEMPLATE_CATEGORY" val="custom"/>
  <p:tag name="KSO_WM_TEMPLATE_INDEX" val="20205081"/>
</p:tagLst>
</file>

<file path=ppt/tags/tag83.xml><?xml version="1.0" encoding="utf-8"?>
<p:tagLst xmlns:p="http://schemas.openxmlformats.org/presentationml/2006/main">
  <p:tag name="KSO_WM_BEAUTIFY_FLAG" val="#wm#"/>
  <p:tag name="KSO_WM_TEMPLATE_CATEGORY" val="custom"/>
  <p:tag name="KSO_WM_TEMPLATE_INDEX" val="20205081"/>
</p:tagLst>
</file>

<file path=ppt/tags/tag84.xml><?xml version="1.0" encoding="utf-8"?>
<p:tagLst xmlns:p="http://schemas.openxmlformats.org/presentationml/2006/main">
  <p:tag name="KSO_WM_BEAUTIFY_FLAG" val="#wm#"/>
  <p:tag name="KSO_WM_TEMPLATE_CATEGORY" val="custom"/>
  <p:tag name="KSO_WM_TEMPLATE_INDEX" val="20205081"/>
</p:tagLst>
</file>

<file path=ppt/tags/tag85.xml><?xml version="1.0" encoding="utf-8"?>
<p:tagLst xmlns:p="http://schemas.openxmlformats.org/presentationml/2006/main">
  <p:tag name="KSO_WM_BEAUTIFY_FLAG" val="#wm#"/>
  <p:tag name="KSO_WM_TEMPLATE_CATEGORY" val="custom"/>
  <p:tag name="KSO_WM_TEMPLATE_INDEX" val="20205081"/>
</p:tagLst>
</file>

<file path=ppt/tags/tag86.xml><?xml version="1.0" encoding="utf-8"?>
<p:tagLst xmlns:p="http://schemas.openxmlformats.org/presentationml/2006/main">
  <p:tag name="KSO_WM_BEAUTIFY_FLAG" val="#wm#"/>
  <p:tag name="KSO_WM_TEMPLATE_CATEGORY" val="custom"/>
  <p:tag name="KSO_WM_TEMPLATE_INDEX" val="20205081"/>
</p:tagLst>
</file>

<file path=ppt/tags/tag87.xml><?xml version="1.0" encoding="utf-8"?>
<p:tagLst xmlns:p="http://schemas.openxmlformats.org/presentationml/2006/main">
  <p:tag name="KSO_WM_BEAUTIFY_FLAG" val="#wm#"/>
  <p:tag name="KSO_WM_TEMPLATE_CATEGORY" val="custom"/>
  <p:tag name="KSO_WM_TEMPLATE_INDEX" val="20205081"/>
</p:tagLst>
</file>

<file path=ppt/tags/tag88.xml><?xml version="1.0" encoding="utf-8"?>
<p:tagLst xmlns:p="http://schemas.openxmlformats.org/presentationml/2006/main">
  <p:tag name="KSO_WM_BEAUTIFY_FLAG" val="#wm#"/>
  <p:tag name="KSO_WM_TEMPLATE_CATEGORY" val="custom"/>
  <p:tag name="KSO_WM_TEMPLATE_INDEX" val="20205081"/>
</p:tagLst>
</file>

<file path=ppt/tags/tag89.xml><?xml version="1.0" encoding="utf-8"?>
<p:tagLst xmlns:p="http://schemas.openxmlformats.org/presentationml/2006/main">
  <p:tag name="KSO_WM_BEAUTIFY_FLAG" val="#wm#"/>
  <p:tag name="KSO_WM_TEMPLATE_CATEGORY" val="custom"/>
  <p:tag name="KSO_WM_TEMPLATE_INDEX" val="20205081"/>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0.xml><?xml version="1.0" encoding="utf-8"?>
<p:tagLst xmlns:p="http://schemas.openxmlformats.org/presentationml/2006/main">
  <p:tag name="KSO_WM_BEAUTIFY_FLAG" val="#wm#"/>
  <p:tag name="KSO_WM_TEMPLATE_CATEGORY" val="custom"/>
  <p:tag name="KSO_WM_TEMPLATE_INDEX" val="20205081"/>
</p:tagLst>
</file>

<file path=ppt/tags/tag91.xml><?xml version="1.0" encoding="utf-8"?>
<p:tagLst xmlns:p="http://schemas.openxmlformats.org/presentationml/2006/main">
  <p:tag name="KSO_WM_BEAUTIFY_FLAG" val="#wm#"/>
  <p:tag name="KSO_WM_TEMPLATE_CATEGORY" val="custom"/>
  <p:tag name="KSO_WM_TEMPLATE_INDEX" val="20205081"/>
</p:tagLst>
</file>

<file path=ppt/tags/tag92.xml><?xml version="1.0" encoding="utf-8"?>
<p:tagLst xmlns:p="http://schemas.openxmlformats.org/presentationml/2006/main">
  <p:tag name="KSO_WM_BEAUTIFY_FLAG" val="#wm#"/>
  <p:tag name="KSO_WM_TEMPLATE_CATEGORY" val="custom"/>
  <p:tag name="KSO_WM_TEMPLATE_INDEX" val="20205081"/>
</p:tagLst>
</file>

<file path=ppt/tags/tag93.xml><?xml version="1.0" encoding="utf-8"?>
<p:tagLst xmlns:p="http://schemas.openxmlformats.org/presentationml/2006/main">
  <p:tag name="KSO_WM_BEAUTIFY_FLAG" val="#wm#"/>
  <p:tag name="KSO_WM_TEMPLATE_CATEGORY" val="custom"/>
  <p:tag name="KSO_WM_TEMPLATE_INDEX" val="20205081"/>
</p:tagLst>
</file>

<file path=ppt/tags/tag94.xml><?xml version="1.0" encoding="utf-8"?>
<p:tagLst xmlns:p="http://schemas.openxmlformats.org/presentationml/2006/main">
  <p:tag name="KSO_WM_BEAUTIFY_FLAG" val="#wm#"/>
  <p:tag name="KSO_WM_TEMPLATE_CATEGORY" val="custom"/>
  <p:tag name="KSO_WM_TEMPLATE_INDEX" val="20205081"/>
</p:tagLst>
</file>

<file path=ppt/tags/tag95.xml><?xml version="1.0" encoding="utf-8"?>
<p:tagLst xmlns:p="http://schemas.openxmlformats.org/presentationml/2006/main">
  <p:tag name="KSO_WM_BEAUTIFY_FLAG" val="#wm#"/>
  <p:tag name="KSO_WM_TEMPLATE_CATEGORY" val="custom"/>
  <p:tag name="KSO_WM_TEMPLATE_INDEX" val="20205081"/>
</p:tagLst>
</file>

<file path=ppt/tags/tag96.xml><?xml version="1.0" encoding="utf-8"?>
<p:tagLst xmlns:p="http://schemas.openxmlformats.org/presentationml/2006/main">
  <p:tag name="KSO_WM_BEAUTIFY_FLAG" val="#wm#"/>
  <p:tag name="KSO_WM_TEMPLATE_CATEGORY" val="custom"/>
  <p:tag name="KSO_WM_TEMPLATE_INDEX" val="20205081"/>
</p:tagLst>
</file>

<file path=ppt/tags/tag97.xml><?xml version="1.0" encoding="utf-8"?>
<p:tagLst xmlns:p="http://schemas.openxmlformats.org/presentationml/2006/main">
  <p:tag name="KSO_WM_BEAUTIFY_FLAG" val="#wm#"/>
  <p:tag name="KSO_WM_TEMPLATE_CATEGORY" val="custom"/>
  <p:tag name="KSO_WM_TEMPLATE_INDEX" val="20205081"/>
</p:tagLst>
</file>

<file path=ppt/tags/tag98.xml><?xml version="1.0" encoding="utf-8"?>
<p:tagLst xmlns:p="http://schemas.openxmlformats.org/presentationml/2006/main">
  <p:tag name="KSO_WM_BEAUTIFY_FLAG" val="#wm#"/>
  <p:tag name="KSO_WM_TEMPLATE_CATEGORY" val="custom"/>
  <p:tag name="KSO_WM_TEMPLATE_INDEX" val="20205081"/>
</p:tagLst>
</file>

<file path=ppt/tags/tag99.xml><?xml version="1.0" encoding="utf-8"?>
<p:tagLst xmlns:p="http://schemas.openxmlformats.org/presentationml/2006/main">
  <p:tag name="KSO_WM_BEAUTIFY_FLAG" val="#wm#"/>
  <p:tag name="KSO_WM_TEMPLATE_CATEGORY" val="custom"/>
  <p:tag name="KSO_WM_TEMPLATE_INDEX" val="20205081"/>
</p:tagLst>
</file>

<file path=ppt/theme/theme1.xml><?xml version="1.0" encoding="utf-8"?>
<a:theme xmlns:a="http://schemas.openxmlformats.org/drawingml/2006/main" name="WPS">
  <a:themeElements>
    <a:clrScheme name="WPS">
      <a:dk1>
        <a:sysClr val="windowText" lastClr="000000"/>
      </a:dk1>
      <a:lt1>
        <a:sysClr val="window" lastClr="FFFFFF"/>
      </a:lt1>
      <a:dk2>
        <a:srgbClr val="44546A"/>
      </a:dk2>
      <a:lt2>
        <a:srgbClr val="E7E6E6"/>
      </a:lt2>
      <a:accent1>
        <a:srgbClr val="4874CB"/>
      </a:accent1>
      <a:accent2>
        <a:srgbClr val="EE822F"/>
      </a:accent2>
      <a:accent3>
        <a:srgbClr val="F2BA02"/>
      </a:accent3>
      <a:accent4>
        <a:srgbClr val="75BD42"/>
      </a:accent4>
      <a:accent5>
        <a:srgbClr val="30C0B4"/>
      </a:accent5>
      <a:accent6>
        <a:srgbClr val="E54C5E"/>
      </a:accent6>
      <a:hlink>
        <a:srgbClr val="0026E5"/>
      </a:hlink>
      <a:folHlink>
        <a:srgbClr val="7E1FAD"/>
      </a:folHlink>
    </a:clrScheme>
    <a:fontScheme name="WPS">
      <a:majorFont>
        <a:latin typeface="Arial"/>
        <a:ea typeface="微软雅黑"/>
        <a:cs typeface=""/>
      </a:majorFont>
      <a:minorFont>
        <a:latin typeface="Arial"/>
        <a:ea typeface="微软雅黑"/>
        <a:cs typeface=""/>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5236</Words>
  <Application>WPS 演示</Application>
  <PresentationFormat>宽屏</PresentationFormat>
  <Paragraphs>369</Paragraphs>
  <Slides>37</Slides>
  <Notes>4</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37</vt:i4>
      </vt:variant>
    </vt:vector>
  </HeadingPairs>
  <TitlesOfParts>
    <vt:vector size="47" baseType="lpstr">
      <vt:lpstr>Arial</vt:lpstr>
      <vt:lpstr>宋体</vt:lpstr>
      <vt:lpstr>Wingdings</vt:lpstr>
      <vt:lpstr>Wingdings</vt:lpstr>
      <vt:lpstr>Times New Roman</vt:lpstr>
      <vt:lpstr>微软雅黑</vt:lpstr>
      <vt:lpstr>Arial Unicode MS</vt:lpstr>
      <vt:lpstr>Calibri</vt:lpstr>
      <vt:lpstr>仿宋</vt:lpstr>
      <vt:lpstr>WPS</vt:lpstr>
      <vt:lpstr>第一周fNIRS学习汇报</vt:lpstr>
      <vt:lpstr>学习内容目录</vt:lpstr>
      <vt:lpstr>fNIRS当代技术背景（政策背景）</vt:lpstr>
      <vt:lpstr>PowerPoint 演示文稿</vt:lpstr>
      <vt:lpstr>fNIRS基本概念（定义）</vt:lpstr>
      <vt:lpstr>fNIRS基本概念（特点）</vt:lpstr>
      <vt:lpstr>fNIRS成像原理</vt:lpstr>
      <vt:lpstr>fNIRS成像原理（生物学原理）</vt:lpstr>
      <vt:lpstr>fNIRS成像原理（生物学原理）</vt:lpstr>
      <vt:lpstr>fNIRS成像原理（生物学原理）</vt:lpstr>
      <vt:lpstr>fNIRS成像原理（光化学原理）</vt:lpstr>
      <vt:lpstr>fNIRS成像原理（光化学原理）</vt:lpstr>
      <vt:lpstr>PowerPoint 演示文稿</vt:lpstr>
      <vt:lpstr>fNIRS成像原理（数学原理）</vt:lpstr>
      <vt:lpstr>PowerPoint 演示文稿</vt:lpstr>
      <vt:lpstr>fNIRS成像原理（数学原理）</vt:lpstr>
      <vt:lpstr>PowerPoint 演示文稿</vt:lpstr>
      <vt:lpstr>fNIRS成像原理（频阈系统和时域系统）</vt:lpstr>
      <vt:lpstr>fNIRS成像系统</vt:lpstr>
      <vt:lpstr>fNIRS成像系统</vt:lpstr>
      <vt:lpstr>PowerPoint 演示文稿</vt:lpstr>
      <vt:lpstr>fNIRS成像系统</vt:lpstr>
      <vt:lpstr>PowerPoint 演示文稿</vt:lpstr>
      <vt:lpstr>fNIRS技术关键历史发展</vt:lpstr>
      <vt:lpstr>fNIRS技术关键历史发展（技术发展）</vt:lpstr>
      <vt:lpstr>fNIRS技术关键历史发展（技术发展）</vt:lpstr>
      <vt:lpstr>fNIRS技术关键历史发展（商业化发展）</vt:lpstr>
      <vt:lpstr>fNIRS技术关键历史发展（医疗应用发展）</vt:lpstr>
      <vt:lpstr>fNIRS实验设计（明确要素）</vt:lpstr>
      <vt:lpstr>fNIRS实验设计（实验类型）</vt:lpstr>
      <vt:lpstr>fNIRS实验设计（实验类型）</vt:lpstr>
      <vt:lpstr>fNIRS实验设计（实验类型）</vt:lpstr>
      <vt:lpstr>fNIRS实验实操</vt:lpstr>
      <vt:lpstr>fNIRS数据分析</vt:lpstr>
      <vt:lpstr>fNIRS数据分析</vt:lpstr>
      <vt:lpstr>fNIRS数据分析（伪影）</vt:lpstr>
      <vt:lpstr>fNIRS应用领域</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空白演示</dc:title>
  <dc:creator/>
  <cp:lastModifiedBy>周斌</cp:lastModifiedBy>
  <cp:revision>497</cp:revision>
  <dcterms:created xsi:type="dcterms:W3CDTF">2019-06-19T02:08:00Z</dcterms:created>
  <dcterms:modified xsi:type="dcterms:W3CDTF">2024-04-24T01:09:51Z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2052-12.1.0.16729</vt:lpwstr>
  </property>
  <property fmtid="{D5CDD505-2E9C-101B-9397-08002B2CF9AE}" pid="3" name="ICV">
    <vt:lpwstr>5E584552786F4523944D286A363B4017_11</vt:lpwstr>
  </property>
</Properties>
</file>